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4"/>
  </p:sldMasterIdLst>
  <p:sldIdLst>
    <p:sldId id="256" r:id="rId5"/>
    <p:sldId id="282" r:id="rId6"/>
    <p:sldId id="257" r:id="rId7"/>
    <p:sldId id="258" r:id="rId8"/>
    <p:sldId id="259" r:id="rId9"/>
    <p:sldId id="260" r:id="rId10"/>
    <p:sldId id="261" r:id="rId11"/>
    <p:sldId id="262" r:id="rId12"/>
    <p:sldId id="263" r:id="rId13"/>
    <p:sldId id="264" r:id="rId14"/>
    <p:sldId id="265"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8BEFB-C2F1-4549-9CDE-F8096D73E454}" v="81" dt="2020-09-16T21:02:27.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varScale="1">
        <p:scale>
          <a:sx n="94" d="100"/>
          <a:sy n="94"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2446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786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205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462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11/3/20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034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395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282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567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724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744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198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11/3/20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99963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9.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gif"/><Relationship Id="rId1" Type="http://schemas.openxmlformats.org/officeDocument/2006/relationships/slideLayout" Target="../slideLayouts/slideLayout8.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8.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8.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gif"/><Relationship Id="rId1" Type="http://schemas.openxmlformats.org/officeDocument/2006/relationships/slideLayout" Target="../slideLayouts/slideLayout9.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9.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9.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6A69-AD2E-4FBE-9893-D1F6183C3E2B}"/>
              </a:ext>
            </a:extLst>
          </p:cNvPr>
          <p:cNvSpPr>
            <a:spLocks noGrp="1"/>
          </p:cNvSpPr>
          <p:nvPr>
            <p:ph type="ctrTitle"/>
          </p:nvPr>
        </p:nvSpPr>
        <p:spPr>
          <a:xfrm>
            <a:off x="1051560" y="1110054"/>
            <a:ext cx="6558608" cy="4580300"/>
          </a:xfrm>
        </p:spPr>
        <p:txBody>
          <a:bodyPr>
            <a:normAutofit/>
          </a:bodyPr>
          <a:lstStyle/>
          <a:p>
            <a:pPr algn="r"/>
            <a:r>
              <a:rPr lang="en-US" sz="7500"/>
              <a:t>A History</a:t>
            </a:r>
            <a:br>
              <a:rPr lang="en-US" sz="7500"/>
            </a:br>
            <a:r>
              <a:rPr lang="en-US" sz="7500"/>
              <a:t>of American Whiteness</a:t>
            </a:r>
            <a:br>
              <a:rPr lang="en-US" sz="7500"/>
            </a:br>
            <a:endParaRPr lang="en-US" sz="7500"/>
          </a:p>
        </p:txBody>
      </p:sp>
      <p:sp>
        <p:nvSpPr>
          <p:cNvPr id="3" name="Subtitle 2">
            <a:extLst>
              <a:ext uri="{FF2B5EF4-FFF2-40B4-BE49-F238E27FC236}">
                <a16:creationId xmlns:a16="http://schemas.microsoft.com/office/drawing/2014/main" id="{53BCE227-AC5F-4839-A4CF-31EF5FCCD9C6}"/>
              </a:ext>
            </a:extLst>
          </p:cNvPr>
          <p:cNvSpPr>
            <a:spLocks noGrp="1"/>
          </p:cNvSpPr>
          <p:nvPr>
            <p:ph type="subTitle" idx="1"/>
          </p:nvPr>
        </p:nvSpPr>
        <p:spPr>
          <a:xfrm>
            <a:off x="8091947" y="1678210"/>
            <a:ext cx="2989007" cy="3443988"/>
          </a:xfrm>
        </p:spPr>
        <p:txBody>
          <a:bodyPr anchor="ctr">
            <a:normAutofit/>
          </a:bodyPr>
          <a:lstStyle/>
          <a:p>
            <a:r>
              <a:rPr lang="en-US" sz="2000" b="1" i="1" dirty="0">
                <a:solidFill>
                  <a:srgbClr val="000000"/>
                </a:solidFill>
              </a:rPr>
              <a:t>The Social Construct of Race in America</a:t>
            </a:r>
          </a:p>
        </p:txBody>
      </p:sp>
      <p:pic>
        <p:nvPicPr>
          <p:cNvPr id="7" name="Picture 6" descr="Logo, company name&#10;&#10;Description automatically generated">
            <a:extLst>
              <a:ext uri="{FF2B5EF4-FFF2-40B4-BE49-F238E27FC236}">
                <a16:creationId xmlns:a16="http://schemas.microsoft.com/office/drawing/2014/main" id="{2EF9E01A-CBD2-854B-9A17-BA2B2D2E90AA}"/>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8" name="TextBox 7">
            <a:extLst>
              <a:ext uri="{FF2B5EF4-FFF2-40B4-BE49-F238E27FC236}">
                <a16:creationId xmlns:a16="http://schemas.microsoft.com/office/drawing/2014/main" id="{26C36F2D-FB16-394E-A50E-0B7003512E26}"/>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3215823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BF21E-F9A0-4078-9067-CD59A8A81DC6}"/>
              </a:ext>
            </a:extLst>
          </p:cNvPr>
          <p:cNvSpPr>
            <a:spLocks noGrp="1"/>
          </p:cNvSpPr>
          <p:nvPr>
            <p:ph type="title"/>
          </p:nvPr>
        </p:nvSpPr>
        <p:spPr/>
        <p:txBody>
          <a:bodyPr/>
          <a:lstStyle/>
          <a:p>
            <a:r>
              <a:rPr lang="en-US" dirty="0"/>
              <a:t>Note:</a:t>
            </a:r>
          </a:p>
        </p:txBody>
      </p:sp>
      <p:sp>
        <p:nvSpPr>
          <p:cNvPr id="3" name="Content Placeholder 2">
            <a:extLst>
              <a:ext uri="{FF2B5EF4-FFF2-40B4-BE49-F238E27FC236}">
                <a16:creationId xmlns:a16="http://schemas.microsoft.com/office/drawing/2014/main" id="{DCC426A9-B210-4662-B57D-9AEDF1212E24}"/>
              </a:ext>
            </a:extLst>
          </p:cNvPr>
          <p:cNvSpPr>
            <a:spLocks noGrp="1"/>
          </p:cNvSpPr>
          <p:nvPr>
            <p:ph idx="1"/>
          </p:nvPr>
        </p:nvSpPr>
        <p:spPr>
          <a:xfrm>
            <a:off x="838200" y="685800"/>
            <a:ext cx="7462838" cy="5020056"/>
          </a:xfrm>
        </p:spPr>
        <p:txBody>
          <a:bodyPr/>
          <a:lstStyle/>
          <a:p>
            <a:pPr marL="0" indent="0">
              <a:buNone/>
            </a:pPr>
            <a:r>
              <a:rPr lang="en-US" dirty="0"/>
              <a:t>Poor British men constituted the vast-majority of the population in both the Colony of Maryland and the Colony of Virginia.</a:t>
            </a:r>
          </a:p>
          <a:p>
            <a:pPr marL="0" indent="0">
              <a:buNone/>
            </a:pPr>
            <a:endParaRPr lang="en-US" dirty="0"/>
          </a:p>
          <a:p>
            <a:pPr marL="0" indent="0">
              <a:buNone/>
            </a:pPr>
            <a:r>
              <a:rPr lang="en-US" dirty="0"/>
              <a:t>All men FREE of indenture or enslavement faced the same opportunities in these colonies as a matter of law.</a:t>
            </a:r>
          </a:p>
          <a:p>
            <a:pPr marL="0" indent="0">
              <a:buNone/>
            </a:pPr>
            <a:endParaRPr lang="en-US" dirty="0"/>
          </a:p>
          <a:p>
            <a:pPr marL="0" indent="0">
              <a:buNone/>
            </a:pPr>
            <a:r>
              <a:rPr lang="en-US" dirty="0"/>
              <a:t>   - could own servants</a:t>
            </a:r>
          </a:p>
          <a:p>
            <a:pPr marL="0" indent="0">
              <a:buNone/>
            </a:pPr>
            <a:r>
              <a:rPr lang="en-US" dirty="0"/>
              <a:t>   - could vote</a:t>
            </a:r>
          </a:p>
          <a:p>
            <a:pPr marL="0" indent="0">
              <a:buNone/>
            </a:pPr>
            <a:r>
              <a:rPr lang="en-US" dirty="0"/>
              <a:t>   - could marry person of opposite sex</a:t>
            </a:r>
          </a:p>
          <a:p>
            <a:pPr marL="0" indent="0">
              <a:buNone/>
            </a:pPr>
            <a:r>
              <a:rPr lang="en-US" dirty="0"/>
              <a:t>     regardless of national origin (race did not exist)</a:t>
            </a:r>
          </a:p>
          <a:p>
            <a:pPr marL="0" indent="0">
              <a:buNone/>
            </a:pPr>
            <a:endParaRPr lang="en-US" u="sng" dirty="0"/>
          </a:p>
        </p:txBody>
      </p:sp>
      <p:sp>
        <p:nvSpPr>
          <p:cNvPr id="4" name="Text Placeholder 3">
            <a:extLst>
              <a:ext uri="{FF2B5EF4-FFF2-40B4-BE49-F238E27FC236}">
                <a16:creationId xmlns:a16="http://schemas.microsoft.com/office/drawing/2014/main" id="{A0811CDA-7F44-496D-B6DE-0F0926F2A298}"/>
              </a:ext>
            </a:extLst>
          </p:cNvPr>
          <p:cNvSpPr>
            <a:spLocks noGrp="1"/>
          </p:cNvSpPr>
          <p:nvPr>
            <p:ph type="body" sz="half" idx="2"/>
          </p:nvPr>
        </p:nvSpPr>
        <p:spPr>
          <a:xfrm>
            <a:off x="8393907" y="2423159"/>
            <a:ext cx="3700462" cy="3849053"/>
          </a:xfrm>
        </p:spPr>
        <p:txBody>
          <a:bodyPr>
            <a:normAutofit/>
          </a:bodyPr>
          <a:lstStyle/>
          <a:p>
            <a:r>
              <a:rPr lang="en-US" sz="1800" dirty="0"/>
              <a:t>Miscegenation – Interbreeding of people considered to be of different races</a:t>
            </a:r>
          </a:p>
          <a:p>
            <a:pPr marL="285750" indent="-285750">
              <a:buFont typeface="Arial" panose="020B0604020202020204" pitchFamily="34" charset="0"/>
              <a:buChar char="•"/>
            </a:pPr>
            <a:r>
              <a:rPr lang="en-US" sz="1800" dirty="0"/>
              <a:t>According to records of laws from this time period (early 1600’s) there were no anti-miscegenation laws on the books. </a:t>
            </a:r>
          </a:p>
          <a:p>
            <a:pPr marL="285750" indent="-285750">
              <a:buFont typeface="Arial" panose="020B0604020202020204" pitchFamily="34" charset="0"/>
              <a:buChar char="•"/>
            </a:pPr>
            <a:r>
              <a:rPr lang="en-US" sz="1800" dirty="0"/>
              <a:t>There was push back on some of these marriages, but it did not come from the masses. It came from the elite. </a:t>
            </a:r>
          </a:p>
        </p:txBody>
      </p:sp>
      <p:pic>
        <p:nvPicPr>
          <p:cNvPr id="5" name="Picture 4" descr="Logo, company name&#10;&#10;Description automatically generated">
            <a:extLst>
              <a:ext uri="{FF2B5EF4-FFF2-40B4-BE49-F238E27FC236}">
                <a16:creationId xmlns:a16="http://schemas.microsoft.com/office/drawing/2014/main" id="{21447D6D-BF1F-E64F-A0D8-4D2B779444B3}"/>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6" name="TextBox 5">
            <a:extLst>
              <a:ext uri="{FF2B5EF4-FFF2-40B4-BE49-F238E27FC236}">
                <a16:creationId xmlns:a16="http://schemas.microsoft.com/office/drawing/2014/main" id="{C3414690-B1DF-D140-83B8-F0C67CBB0259}"/>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82857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86A7-5C7D-4A80-8B9F-3E2DA9554983}"/>
              </a:ext>
            </a:extLst>
          </p:cNvPr>
          <p:cNvSpPr>
            <a:spLocks noGrp="1"/>
          </p:cNvSpPr>
          <p:nvPr>
            <p:ph type="title"/>
          </p:nvPr>
        </p:nvSpPr>
        <p:spPr>
          <a:xfrm>
            <a:off x="7883612" y="57150"/>
            <a:ext cx="3816774" cy="1378744"/>
          </a:xfrm>
          <a:ln>
            <a:noFill/>
          </a:ln>
        </p:spPr>
        <p:txBody>
          <a:bodyPr vert="horz" lIns="91440" tIns="45720" rIns="91440" bIns="45720" rtlCol="0" anchor="ctr">
            <a:normAutofit fontScale="90000"/>
          </a:bodyPr>
          <a:lstStyle/>
          <a:p>
            <a:r>
              <a:rPr lang="en-US" dirty="0"/>
              <a:t>Maryland Colony Lawmakers</a:t>
            </a:r>
          </a:p>
        </p:txBody>
      </p:sp>
      <p:pic>
        <p:nvPicPr>
          <p:cNvPr id="6" name="Picture Placeholder 5" descr="A group of people riding on the back of a horse&#10;&#10;Description automatically generated">
            <a:extLst>
              <a:ext uri="{FF2B5EF4-FFF2-40B4-BE49-F238E27FC236}">
                <a16:creationId xmlns:a16="http://schemas.microsoft.com/office/drawing/2014/main" id="{0E5442BF-5839-4CD8-AF09-0EFB71842F9A}"/>
              </a:ext>
            </a:extLst>
          </p:cNvPr>
          <p:cNvPicPr>
            <a:picLocks noGrp="1" noChangeAspect="1"/>
          </p:cNvPicPr>
          <p:nvPr>
            <p:ph type="pic" idx="1"/>
          </p:nvPr>
        </p:nvPicPr>
        <p:blipFill rotWithShape="1">
          <a:blip r:embed="rId2"/>
          <a:srcRect r="22948" b="1"/>
          <a:stretch/>
        </p:blipFill>
        <p:spPr>
          <a:xfrm>
            <a:off x="3343" y="10"/>
            <a:ext cx="7548923" cy="6857990"/>
          </a:xfrm>
          <a:prstGeom prst="rect">
            <a:avLst/>
          </a:prstGeom>
        </p:spPr>
      </p:pic>
      <p:sp>
        <p:nvSpPr>
          <p:cNvPr id="4" name="Text Placeholder 3">
            <a:extLst>
              <a:ext uri="{FF2B5EF4-FFF2-40B4-BE49-F238E27FC236}">
                <a16:creationId xmlns:a16="http://schemas.microsoft.com/office/drawing/2014/main" id="{63AEC9F3-E8C5-426A-93CF-58B8FFE4BCCC}"/>
              </a:ext>
            </a:extLst>
          </p:cNvPr>
          <p:cNvSpPr>
            <a:spLocks noGrp="1"/>
          </p:cNvSpPr>
          <p:nvPr>
            <p:ph type="body" sz="half" idx="2"/>
          </p:nvPr>
        </p:nvSpPr>
        <p:spPr>
          <a:xfrm>
            <a:off x="7969336" y="1465087"/>
            <a:ext cx="3946120" cy="4836605"/>
          </a:xfrm>
        </p:spPr>
        <p:txBody>
          <a:bodyPr vert="horz" lIns="91440" tIns="45720" rIns="91440" bIns="45720" rtlCol="0">
            <a:noAutofit/>
          </a:bodyPr>
          <a:lstStyle/>
          <a:p>
            <a:pPr indent="-182880">
              <a:lnSpc>
                <a:spcPct val="90000"/>
              </a:lnSpc>
              <a:buFont typeface="Wingdings" pitchFamily="2" charset="2"/>
              <a:buChar char="§"/>
            </a:pPr>
            <a:r>
              <a:rPr lang="en-US" sz="1800" dirty="0">
                <a:solidFill>
                  <a:schemeClr val="tx1"/>
                </a:solidFill>
              </a:rPr>
              <a:t>In 1664 passed a law punishing British and other freeborn women who marry  enslaved Black men. The punishment for entering into these marriages was:</a:t>
            </a:r>
          </a:p>
          <a:p>
            <a:pPr indent="-182880">
              <a:lnSpc>
                <a:spcPct val="90000"/>
              </a:lnSpc>
              <a:buFont typeface="Wingdings" pitchFamily="2" charset="2"/>
              <a:buChar char="§"/>
            </a:pPr>
            <a:endParaRPr lang="en-US" sz="1800" dirty="0">
              <a:solidFill>
                <a:schemeClr val="tx1"/>
              </a:solidFill>
            </a:endParaRPr>
          </a:p>
          <a:p>
            <a:pPr indent="-182880">
              <a:lnSpc>
                <a:spcPct val="90000"/>
              </a:lnSpc>
              <a:buFont typeface="Wingdings" pitchFamily="2" charset="2"/>
              <a:buChar char="§"/>
            </a:pPr>
            <a:r>
              <a:rPr lang="en-US" sz="1800" dirty="0">
                <a:solidFill>
                  <a:schemeClr val="tx1"/>
                </a:solidFill>
              </a:rPr>
              <a:t>The woman would be enslaved for the duration of the husband’s life</a:t>
            </a:r>
          </a:p>
          <a:p>
            <a:pPr indent="-182880">
              <a:lnSpc>
                <a:spcPct val="90000"/>
              </a:lnSpc>
              <a:buFont typeface="Wingdings" pitchFamily="2" charset="2"/>
              <a:buChar char="§"/>
            </a:pPr>
            <a:r>
              <a:rPr lang="en-US" sz="1800" dirty="0">
                <a:solidFill>
                  <a:schemeClr val="tx1"/>
                </a:solidFill>
              </a:rPr>
              <a:t>Any children they have would be enslaved until their twenties </a:t>
            </a:r>
          </a:p>
          <a:p>
            <a:pPr indent="-182880">
              <a:lnSpc>
                <a:spcPct val="90000"/>
              </a:lnSpc>
              <a:buFont typeface="Wingdings" pitchFamily="2" charset="2"/>
              <a:buChar char="§"/>
            </a:pPr>
            <a:r>
              <a:rPr lang="en-US" sz="1800" b="1" u="sng" dirty="0">
                <a:solidFill>
                  <a:schemeClr val="tx1"/>
                </a:solidFill>
              </a:rPr>
              <a:t>Important to note: </a:t>
            </a:r>
            <a:r>
              <a:rPr lang="en-US" sz="1800" dirty="0">
                <a:solidFill>
                  <a:schemeClr val="tx1"/>
                </a:solidFill>
              </a:rPr>
              <a:t>These laws were not aimed at elevating social status of one group over another. There still was no record of the term </a:t>
            </a:r>
            <a:r>
              <a:rPr lang="en-US" sz="1800" b="1" u="sng" dirty="0">
                <a:solidFill>
                  <a:schemeClr val="tx1"/>
                </a:solidFill>
              </a:rPr>
              <a:t>white</a:t>
            </a:r>
            <a:r>
              <a:rPr lang="en-US" sz="1800" dirty="0">
                <a:solidFill>
                  <a:schemeClr val="tx1"/>
                </a:solidFill>
              </a:rPr>
              <a:t> in any records as it referenced a group of people. It was aimed at three primary problems in the colony.</a:t>
            </a:r>
          </a:p>
        </p:txBody>
      </p:sp>
      <p:pic>
        <p:nvPicPr>
          <p:cNvPr id="5" name="Picture 4" descr="Logo, company name&#10;&#10;Description automatically generated">
            <a:extLst>
              <a:ext uri="{FF2B5EF4-FFF2-40B4-BE49-F238E27FC236}">
                <a16:creationId xmlns:a16="http://schemas.microsoft.com/office/drawing/2014/main" id="{EF7A18A4-7436-C84F-87E3-6B0AFA98F0C3}"/>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845180" y="5689494"/>
            <a:ext cx="1453355" cy="1282781"/>
          </a:xfrm>
          <a:prstGeom prst="rect">
            <a:avLst/>
          </a:prstGeom>
        </p:spPr>
      </p:pic>
      <p:sp>
        <p:nvSpPr>
          <p:cNvPr id="7" name="TextBox 6">
            <a:extLst>
              <a:ext uri="{FF2B5EF4-FFF2-40B4-BE49-F238E27FC236}">
                <a16:creationId xmlns:a16="http://schemas.microsoft.com/office/drawing/2014/main" id="{E1250AA0-9ED0-5643-8D8D-BF2192629589}"/>
              </a:ext>
            </a:extLst>
          </p:cNvPr>
          <p:cNvSpPr txBox="1"/>
          <p:nvPr/>
        </p:nvSpPr>
        <p:spPr>
          <a:xfrm>
            <a:off x="10679119" y="6587447"/>
            <a:ext cx="172538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78238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0BF4-A285-4DF4-8E52-1FA6D5728B65}"/>
              </a:ext>
            </a:extLst>
          </p:cNvPr>
          <p:cNvSpPr>
            <a:spLocks noGrp="1"/>
          </p:cNvSpPr>
          <p:nvPr>
            <p:ph type="title"/>
          </p:nvPr>
        </p:nvSpPr>
        <p:spPr/>
        <p:txBody>
          <a:bodyPr>
            <a:normAutofit/>
          </a:bodyPr>
          <a:lstStyle/>
          <a:p>
            <a:r>
              <a:rPr lang="en-US" sz="3600" dirty="0"/>
              <a:t>       </a:t>
            </a:r>
            <a:r>
              <a:rPr lang="en-US" dirty="0"/>
              <a:t>Anti-miscegenation law</a:t>
            </a:r>
          </a:p>
        </p:txBody>
      </p:sp>
      <p:sp>
        <p:nvSpPr>
          <p:cNvPr id="3" name="Content Placeholder 2">
            <a:extLst>
              <a:ext uri="{FF2B5EF4-FFF2-40B4-BE49-F238E27FC236}">
                <a16:creationId xmlns:a16="http://schemas.microsoft.com/office/drawing/2014/main" id="{B1E24B1D-F502-485B-A44B-BF258DB5E98E}"/>
              </a:ext>
            </a:extLst>
          </p:cNvPr>
          <p:cNvSpPr>
            <a:spLocks noGrp="1"/>
          </p:cNvSpPr>
          <p:nvPr>
            <p:ph idx="1"/>
          </p:nvPr>
        </p:nvSpPr>
        <p:spPr>
          <a:xfrm>
            <a:off x="1069848" y="2121408"/>
            <a:ext cx="10260140" cy="4050792"/>
          </a:xfrm>
        </p:spPr>
        <p:txBody>
          <a:bodyPr/>
          <a:lstStyle/>
          <a:p>
            <a:r>
              <a:rPr lang="en-US" dirty="0"/>
              <a:t>Law punished or prohibited marriage between a white person and  specific nonwhite persons.</a:t>
            </a:r>
          </a:p>
          <a:p>
            <a:r>
              <a:rPr lang="en-US" dirty="0"/>
              <a:t>Not derived from British Common Law but an invention of North American Colonial lawmakers.</a:t>
            </a:r>
          </a:p>
          <a:p>
            <a:r>
              <a:rPr lang="en-US" dirty="0"/>
              <a:t>Important because it is where white referencing a group first appears</a:t>
            </a:r>
          </a:p>
          <a:p>
            <a:r>
              <a:rPr lang="en-US" dirty="0"/>
              <a:t>Lasted more than 300 years from 1664 until held unconstitutional in 1967 in </a:t>
            </a:r>
          </a:p>
          <a:p>
            <a:pPr marL="0" indent="0">
              <a:buNone/>
            </a:pPr>
            <a:r>
              <a:rPr lang="en-US" dirty="0"/>
              <a:t>   </a:t>
            </a:r>
            <a:r>
              <a:rPr lang="en-US" b="1" u="sng" dirty="0"/>
              <a:t> Loving v. Virginia</a:t>
            </a:r>
            <a:r>
              <a:rPr lang="en-US" dirty="0"/>
              <a:t>  (A Black woman and her white husband from Caroline County Va.)</a:t>
            </a:r>
          </a:p>
          <a:p>
            <a:pPr marL="0" indent="0">
              <a:buNone/>
            </a:pPr>
            <a:endParaRPr lang="en-US" dirty="0"/>
          </a:p>
          <a:p>
            <a:pPr marL="0" indent="0">
              <a:buNone/>
            </a:pPr>
            <a:endParaRPr lang="en-US" dirty="0"/>
          </a:p>
        </p:txBody>
      </p:sp>
      <p:pic>
        <p:nvPicPr>
          <p:cNvPr id="4" name="Picture 3" descr="Logo, company name&#10;&#10;Description automatically generated">
            <a:extLst>
              <a:ext uri="{FF2B5EF4-FFF2-40B4-BE49-F238E27FC236}">
                <a16:creationId xmlns:a16="http://schemas.microsoft.com/office/drawing/2014/main" id="{4F3A8F30-1388-4045-B376-3B9FDE691F1D}"/>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5" name="TextBox 4">
            <a:extLst>
              <a:ext uri="{FF2B5EF4-FFF2-40B4-BE49-F238E27FC236}">
                <a16:creationId xmlns:a16="http://schemas.microsoft.com/office/drawing/2014/main" id="{F7B381C4-C80F-2542-AACA-35BAC39C8004}"/>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153839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1906-6327-4F5B-89FB-B463EE8C258C}"/>
              </a:ext>
            </a:extLst>
          </p:cNvPr>
          <p:cNvSpPr>
            <a:spLocks noGrp="1"/>
          </p:cNvSpPr>
          <p:nvPr>
            <p:ph type="title"/>
          </p:nvPr>
        </p:nvSpPr>
        <p:spPr>
          <a:xfrm>
            <a:off x="1063752" y="531065"/>
            <a:ext cx="10058400" cy="1609344"/>
          </a:xfrm>
        </p:spPr>
        <p:txBody>
          <a:bodyPr/>
          <a:lstStyle/>
          <a:p>
            <a:r>
              <a:rPr lang="en-US" dirty="0"/>
              <a:t>    Anti-miscegenation law</a:t>
            </a:r>
          </a:p>
        </p:txBody>
      </p:sp>
      <p:sp>
        <p:nvSpPr>
          <p:cNvPr id="3" name="Content Placeholder 2">
            <a:extLst>
              <a:ext uri="{FF2B5EF4-FFF2-40B4-BE49-F238E27FC236}">
                <a16:creationId xmlns:a16="http://schemas.microsoft.com/office/drawing/2014/main" id="{82A2EBA6-1745-411E-907A-6667A11404A3}"/>
              </a:ext>
            </a:extLst>
          </p:cNvPr>
          <p:cNvSpPr>
            <a:spLocks noGrp="1"/>
          </p:cNvSpPr>
          <p:nvPr>
            <p:ph idx="1"/>
          </p:nvPr>
        </p:nvSpPr>
        <p:spPr/>
        <p:txBody>
          <a:bodyPr/>
          <a:lstStyle/>
          <a:p>
            <a:pPr marL="0" indent="0">
              <a:buNone/>
            </a:pPr>
            <a:r>
              <a:rPr lang="en-US" dirty="0"/>
              <a:t>                        Major Laws that helped create the Human Category White</a:t>
            </a:r>
          </a:p>
        </p:txBody>
      </p:sp>
      <p:sp>
        <p:nvSpPr>
          <p:cNvPr id="5" name="Rectangle 4">
            <a:extLst>
              <a:ext uri="{FF2B5EF4-FFF2-40B4-BE49-F238E27FC236}">
                <a16:creationId xmlns:a16="http://schemas.microsoft.com/office/drawing/2014/main" id="{F3161799-0030-4DBD-B4DB-AC6C23DD64A3}"/>
              </a:ext>
            </a:extLst>
          </p:cNvPr>
          <p:cNvSpPr/>
          <p:nvPr/>
        </p:nvSpPr>
        <p:spPr>
          <a:xfrm>
            <a:off x="1419101" y="4613564"/>
            <a:ext cx="2850078" cy="15860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Maryland Colony 1664 English or freeborn women “disgrace, forgetful of free status, enslavement</a:t>
            </a:r>
          </a:p>
        </p:txBody>
      </p:sp>
      <p:sp>
        <p:nvSpPr>
          <p:cNvPr id="6" name="Rectangle 5">
            <a:extLst>
              <a:ext uri="{FF2B5EF4-FFF2-40B4-BE49-F238E27FC236}">
                <a16:creationId xmlns:a16="http://schemas.microsoft.com/office/drawing/2014/main" id="{CF3ACF3F-E8F3-4453-8515-C3F57C4DAB8A}"/>
              </a:ext>
            </a:extLst>
          </p:cNvPr>
          <p:cNvSpPr/>
          <p:nvPr/>
        </p:nvSpPr>
        <p:spPr>
          <a:xfrm>
            <a:off x="4542311" y="4613564"/>
            <a:ext cx="3063833" cy="15586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Maryland Colony 1681 Freeborn English and other white women punishment of slaveholders who encourage</a:t>
            </a:r>
          </a:p>
        </p:txBody>
      </p:sp>
      <p:sp>
        <p:nvSpPr>
          <p:cNvPr id="7" name="Rectangle 6">
            <a:extLst>
              <a:ext uri="{FF2B5EF4-FFF2-40B4-BE49-F238E27FC236}">
                <a16:creationId xmlns:a16="http://schemas.microsoft.com/office/drawing/2014/main" id="{BD65F78C-2FE3-4635-B1C9-B189DE356ABB}"/>
              </a:ext>
            </a:extLst>
          </p:cNvPr>
          <p:cNvSpPr/>
          <p:nvPr/>
        </p:nvSpPr>
        <p:spPr>
          <a:xfrm>
            <a:off x="7879277" y="4613563"/>
            <a:ext cx="2893622" cy="15586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Virginia Colony 1691 English or other white applied to men and women </a:t>
            </a:r>
          </a:p>
        </p:txBody>
      </p:sp>
      <p:sp>
        <p:nvSpPr>
          <p:cNvPr id="8" name="Rectangle 7">
            <a:extLst>
              <a:ext uri="{FF2B5EF4-FFF2-40B4-BE49-F238E27FC236}">
                <a16:creationId xmlns:a16="http://schemas.microsoft.com/office/drawing/2014/main" id="{0F740F70-6277-4684-9097-AF139829F260}"/>
              </a:ext>
            </a:extLst>
          </p:cNvPr>
          <p:cNvSpPr/>
          <p:nvPr/>
        </p:nvSpPr>
        <p:spPr>
          <a:xfrm>
            <a:off x="4397828" y="2948048"/>
            <a:ext cx="3396343" cy="15586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1681 First appearance of WHITE </a:t>
            </a:r>
          </a:p>
          <a:p>
            <a:pPr algn="ctr"/>
            <a:r>
              <a:rPr lang="en-US" dirty="0"/>
              <a:t>Referencing a group of humanity</a:t>
            </a:r>
          </a:p>
        </p:txBody>
      </p:sp>
      <p:pic>
        <p:nvPicPr>
          <p:cNvPr id="9" name="Picture 8" descr="Logo, company name&#10;&#10;Description automatically generated">
            <a:extLst>
              <a:ext uri="{FF2B5EF4-FFF2-40B4-BE49-F238E27FC236}">
                <a16:creationId xmlns:a16="http://schemas.microsoft.com/office/drawing/2014/main" id="{3709D734-2686-4E45-9155-08D1E8D5B41F}"/>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538376" y="5179790"/>
            <a:ext cx="1774395" cy="1774395"/>
          </a:xfrm>
          <a:prstGeom prst="rect">
            <a:avLst/>
          </a:prstGeom>
        </p:spPr>
      </p:pic>
      <p:sp>
        <p:nvSpPr>
          <p:cNvPr id="10" name="TextBox 9">
            <a:extLst>
              <a:ext uri="{FF2B5EF4-FFF2-40B4-BE49-F238E27FC236}">
                <a16:creationId xmlns:a16="http://schemas.microsoft.com/office/drawing/2014/main" id="{188B4E3E-6089-7C44-81BD-3705CAF39C5A}"/>
              </a:ext>
            </a:extLst>
          </p:cNvPr>
          <p:cNvSpPr txBox="1"/>
          <p:nvPr/>
        </p:nvSpPr>
        <p:spPr>
          <a:xfrm>
            <a:off x="10372315"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1895729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D2EB-36CD-4CA6-8513-2618456986C0}"/>
              </a:ext>
            </a:extLst>
          </p:cNvPr>
          <p:cNvSpPr>
            <a:spLocks noGrp="1"/>
          </p:cNvSpPr>
          <p:nvPr>
            <p:ph type="title"/>
          </p:nvPr>
        </p:nvSpPr>
        <p:spPr/>
        <p:txBody>
          <a:bodyPr/>
          <a:lstStyle/>
          <a:p>
            <a:r>
              <a:rPr lang="en-US" dirty="0"/>
              <a:t>Maryland Colony Law of 1664</a:t>
            </a:r>
          </a:p>
        </p:txBody>
      </p:sp>
      <p:sp>
        <p:nvSpPr>
          <p:cNvPr id="3" name="Content Placeholder 2">
            <a:extLst>
              <a:ext uri="{FF2B5EF4-FFF2-40B4-BE49-F238E27FC236}">
                <a16:creationId xmlns:a16="http://schemas.microsoft.com/office/drawing/2014/main" id="{522FB880-59A0-44C7-8DEE-645483046728}"/>
              </a:ext>
            </a:extLst>
          </p:cNvPr>
          <p:cNvSpPr>
            <a:spLocks noGrp="1"/>
          </p:cNvSpPr>
          <p:nvPr>
            <p:ph idx="1"/>
          </p:nvPr>
        </p:nvSpPr>
        <p:spPr>
          <a:xfrm>
            <a:off x="1069848" y="2121408"/>
            <a:ext cx="10058400" cy="4515136"/>
          </a:xfrm>
        </p:spPr>
        <p:txBody>
          <a:bodyPr>
            <a:normAutofit/>
          </a:bodyPr>
          <a:lstStyle/>
          <a:p>
            <a:pPr marL="0" indent="0">
              <a:buNone/>
            </a:pPr>
            <a:r>
              <a:rPr lang="en-US" sz="1800" dirty="0"/>
              <a:t>The specific issue that prompted the 1664 law, however, was the problem of baptized blacks who claimed their freedom. The Lower House of the Assembly outlined the problem for the Upper House:</a:t>
            </a:r>
          </a:p>
          <a:p>
            <a:pPr marL="0" indent="0">
              <a:buNone/>
            </a:pPr>
            <a:endParaRPr lang="en-US" sz="1800" dirty="0"/>
          </a:p>
          <a:p>
            <a:pPr marL="0" indent="0">
              <a:buNone/>
            </a:pPr>
            <a:r>
              <a:rPr lang="en-US" sz="1800" dirty="0"/>
              <a:t>         It is desired by the lower house the upper house would be pleased to draw up an Act</a:t>
            </a:r>
          </a:p>
          <a:p>
            <a:pPr marL="0" indent="0">
              <a:buNone/>
            </a:pPr>
            <a:r>
              <a:rPr lang="en-US" sz="1800" dirty="0"/>
              <a:t>         obliging blacks to serve a term of life. They thinking it very necessary for the prevention</a:t>
            </a:r>
          </a:p>
          <a:p>
            <a:pPr marL="0" indent="0">
              <a:buNone/>
            </a:pPr>
            <a:r>
              <a:rPr lang="en-US" sz="1800" dirty="0"/>
              <a:t>         of the damage [that] Masters of such Slaves pretending to be Christians and so plead the </a:t>
            </a:r>
          </a:p>
          <a:p>
            <a:pPr marL="0" indent="0">
              <a:buNone/>
            </a:pPr>
            <a:r>
              <a:rPr lang="en-US" sz="1800" dirty="0"/>
              <a:t>         Law of England.</a:t>
            </a:r>
          </a:p>
          <a:p>
            <a:pPr marL="0" indent="0">
              <a:buNone/>
            </a:pPr>
            <a:endParaRPr lang="en-US" sz="1800" dirty="0"/>
          </a:p>
          <a:p>
            <a:pPr marL="0" indent="0">
              <a:buNone/>
            </a:pPr>
            <a:r>
              <a:rPr lang="en-US" sz="1800" dirty="0"/>
              <a:t>The Lower House clearly recognized Black slavery as a prior practice and implied that race distinction should be the only criterion for its continuance. It also recognized that such a policy would be in direct conflict with English Law, however justified it on the grounds that a valuable source of labor was at stake. </a:t>
            </a:r>
          </a:p>
        </p:txBody>
      </p:sp>
      <p:pic>
        <p:nvPicPr>
          <p:cNvPr id="4" name="Picture 3" descr="Logo, company name&#10;&#10;Description automatically generated">
            <a:extLst>
              <a:ext uri="{FF2B5EF4-FFF2-40B4-BE49-F238E27FC236}">
                <a16:creationId xmlns:a16="http://schemas.microsoft.com/office/drawing/2014/main" id="{DD5BA5E2-2C96-0545-854F-A646685B6C1E}"/>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5" name="TextBox 4">
            <a:extLst>
              <a:ext uri="{FF2B5EF4-FFF2-40B4-BE49-F238E27FC236}">
                <a16:creationId xmlns:a16="http://schemas.microsoft.com/office/drawing/2014/main" id="{9FA6755E-3764-C949-81B8-172FF8C8A31E}"/>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290340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DCD3-A295-4F9E-A6AB-275B87B3DD34}"/>
              </a:ext>
            </a:extLst>
          </p:cNvPr>
          <p:cNvSpPr>
            <a:spLocks noGrp="1"/>
          </p:cNvSpPr>
          <p:nvPr>
            <p:ph type="title"/>
          </p:nvPr>
        </p:nvSpPr>
        <p:spPr/>
        <p:txBody>
          <a:bodyPr/>
          <a:lstStyle/>
          <a:p>
            <a:r>
              <a:rPr lang="en-US" dirty="0"/>
              <a:t>The Law had four Provisions</a:t>
            </a:r>
          </a:p>
        </p:txBody>
      </p:sp>
      <p:sp>
        <p:nvSpPr>
          <p:cNvPr id="3" name="Content Placeholder 2">
            <a:extLst>
              <a:ext uri="{FF2B5EF4-FFF2-40B4-BE49-F238E27FC236}">
                <a16:creationId xmlns:a16="http://schemas.microsoft.com/office/drawing/2014/main" id="{29E623F2-8AFB-4B6A-8CDF-30B58D5C71E3}"/>
              </a:ext>
            </a:extLst>
          </p:cNvPr>
          <p:cNvSpPr>
            <a:spLocks noGrp="1"/>
          </p:cNvSpPr>
          <p:nvPr>
            <p:ph idx="1"/>
          </p:nvPr>
        </p:nvSpPr>
        <p:spPr/>
        <p:txBody>
          <a:bodyPr>
            <a:normAutofit/>
          </a:bodyPr>
          <a:lstStyle/>
          <a:p>
            <a:pPr marL="342900" indent="-342900">
              <a:buFont typeface="+mj-lt"/>
              <a:buAutoNum type="arabicPeriod"/>
            </a:pPr>
            <a:r>
              <a:rPr lang="en-US" sz="1800" dirty="0"/>
              <a:t>All “Blacks or other slaves” (meaning Christian Blacks) whether already in the Province, or to be transported later, were to serve life. </a:t>
            </a:r>
          </a:p>
          <a:p>
            <a:pPr marL="342900" indent="-342900">
              <a:buFont typeface="+mj-lt"/>
              <a:buAutoNum type="arabicPeriod"/>
            </a:pPr>
            <a:r>
              <a:rPr lang="en-US" sz="1800" dirty="0"/>
              <a:t>All children born to any Black or other slave were to be “Slaves as their Fathers”</a:t>
            </a:r>
          </a:p>
          <a:p>
            <a:pPr marL="342900" indent="-342900">
              <a:buFont typeface="+mj-lt"/>
              <a:buAutoNum type="arabicPeriod"/>
            </a:pPr>
            <a:r>
              <a:rPr lang="en-US" sz="1800" dirty="0"/>
              <a:t>To discourage “dives free born English women” who, forgetful of free condition and to the disgrace of our Nation, marry slaves</a:t>
            </a:r>
            <a:r>
              <a:rPr lang="en-US" sz="1800" b="1" u="sng" dirty="0"/>
              <a:t>, thus inconveniencing courts and masters with legal debates over the status of the offspring,</a:t>
            </a:r>
            <a:r>
              <a:rPr lang="en-US" sz="1800" dirty="0"/>
              <a:t> any free woman so marrying after the act’s passage was to serve her husbands lifetime.</a:t>
            </a:r>
          </a:p>
          <a:p>
            <a:pPr marL="342900" indent="-342900">
              <a:buFont typeface="+mj-lt"/>
              <a:buAutoNum type="arabicPeriod"/>
            </a:pPr>
            <a:r>
              <a:rPr lang="en-US" sz="1800" dirty="0"/>
              <a:t>To further discourage such marriages, the children of matches contracted after the act’s passage were to be slaves as their fathers were. The children of such marriages contracted before the act’s passage were to serve their parents’ masters until they reach the age of thirty-one.</a:t>
            </a:r>
          </a:p>
        </p:txBody>
      </p:sp>
      <p:pic>
        <p:nvPicPr>
          <p:cNvPr id="4" name="Picture 3" descr="Logo, company name&#10;&#10;Description automatically generated">
            <a:extLst>
              <a:ext uri="{FF2B5EF4-FFF2-40B4-BE49-F238E27FC236}">
                <a16:creationId xmlns:a16="http://schemas.microsoft.com/office/drawing/2014/main" id="{3877A249-4EAF-7F46-AB19-BFDB16226230}"/>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5" name="TextBox 4">
            <a:extLst>
              <a:ext uri="{FF2B5EF4-FFF2-40B4-BE49-F238E27FC236}">
                <a16:creationId xmlns:a16="http://schemas.microsoft.com/office/drawing/2014/main" id="{2F3769C0-BC81-0C40-BD65-6517CFEB4B4E}"/>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73127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94BB-1CF4-45C4-A5C0-831C778024BF}"/>
              </a:ext>
            </a:extLst>
          </p:cNvPr>
          <p:cNvSpPr>
            <a:spLocks noGrp="1"/>
          </p:cNvSpPr>
          <p:nvPr>
            <p:ph type="title"/>
          </p:nvPr>
        </p:nvSpPr>
        <p:spPr>
          <a:xfrm>
            <a:off x="1069848" y="0"/>
            <a:ext cx="10058400" cy="1110343"/>
          </a:xfrm>
        </p:spPr>
        <p:txBody>
          <a:bodyPr/>
          <a:lstStyle/>
          <a:p>
            <a:r>
              <a:rPr lang="en-US" dirty="0"/>
              <a:t>        The Law of 1681</a:t>
            </a:r>
          </a:p>
        </p:txBody>
      </p:sp>
      <p:sp>
        <p:nvSpPr>
          <p:cNvPr id="3" name="Content Placeholder 2">
            <a:extLst>
              <a:ext uri="{FF2B5EF4-FFF2-40B4-BE49-F238E27FC236}">
                <a16:creationId xmlns:a16="http://schemas.microsoft.com/office/drawing/2014/main" id="{624B10E0-1881-4FF0-BB7A-5D1B8BFC19AC}"/>
              </a:ext>
            </a:extLst>
          </p:cNvPr>
          <p:cNvSpPr>
            <a:spLocks noGrp="1"/>
          </p:cNvSpPr>
          <p:nvPr>
            <p:ph idx="1"/>
          </p:nvPr>
        </p:nvSpPr>
        <p:spPr>
          <a:xfrm>
            <a:off x="778903" y="1110343"/>
            <a:ext cx="10058400" cy="5694218"/>
          </a:xfrm>
        </p:spPr>
        <p:txBody>
          <a:bodyPr>
            <a:normAutofit/>
          </a:bodyPr>
          <a:lstStyle/>
          <a:p>
            <a:pPr marL="0" indent="0">
              <a:buNone/>
            </a:pPr>
            <a:r>
              <a:rPr lang="en-US" dirty="0"/>
              <a:t>Throughout the latter part of the seventeenth century, the Assembly continually redefined aspects of Blacks slave status. In 1681 new laws were passed that superseded the one of 1664. The first two provisions of the new laws were virtually the same as the first two provisions of the earlier law. Africans were to serve for life and pass their condition to their offspring via paternal descent. But the provision bearing upon mixed marriages and children of mixed parentage were altered significantly. Beside the “disgrace” of mixed marriages mentioned in the 1664 law, the 1681 law lamented the connivance of masters who exploited the terms of the earlier law and forced freeborn female indentured servants to marry slaves.</a:t>
            </a:r>
          </a:p>
          <a:p>
            <a:pPr marL="0" indent="0">
              <a:buNone/>
            </a:pPr>
            <a:r>
              <a:rPr lang="en-US" dirty="0"/>
              <a:t>     …. for as much as diverse </a:t>
            </a:r>
            <a:r>
              <a:rPr lang="en-US" b="1" u="sng" dirty="0"/>
              <a:t>Freeborn English or White women </a:t>
            </a:r>
            <a:r>
              <a:rPr lang="en-US" dirty="0"/>
              <a:t>sometimes by the instigation Procurement of Convenience of their Lascivious and lustful desires, and to the</a:t>
            </a:r>
            <a:r>
              <a:rPr lang="en-US" b="1" u="sng" dirty="0"/>
              <a:t> “disgrace”</a:t>
            </a:r>
            <a:r>
              <a:rPr lang="en-US" dirty="0"/>
              <a:t> not only of the English but also of many other Christian Nations, do intermarry with Negroes and Slaves…</a:t>
            </a:r>
          </a:p>
          <a:p>
            <a:pPr marL="0" indent="0">
              <a:buNone/>
            </a:pPr>
            <a:r>
              <a:rPr lang="en-US" dirty="0"/>
              <a:t>The most striking feature of the 1861 law is that it applied only to </a:t>
            </a:r>
            <a:r>
              <a:rPr lang="en-US" b="1" u="sng" dirty="0"/>
              <a:t>black male/white female marriages contracted under duress</a:t>
            </a:r>
            <a:r>
              <a:rPr lang="en-US" b="1" i="1" u="sng" dirty="0"/>
              <a:t>. </a:t>
            </a:r>
            <a:r>
              <a:rPr lang="en-US" i="1" dirty="0"/>
              <a:t>Presumably, marriages contracted voluntarily were in no way subject to it. </a:t>
            </a:r>
            <a:r>
              <a:rPr lang="en-US" dirty="0"/>
              <a:t>Furthermore, by repealing the 1664 law and specially exempting all children (mulattoes) of forced marriages.  </a:t>
            </a:r>
            <a:endParaRPr lang="en-US" b="1" u="sng" dirty="0"/>
          </a:p>
          <a:p>
            <a:pPr marL="0" indent="0">
              <a:buNone/>
            </a:pPr>
            <a:r>
              <a:rPr lang="en-US" u="sng" dirty="0"/>
              <a:t>      </a:t>
            </a:r>
          </a:p>
        </p:txBody>
      </p:sp>
      <p:pic>
        <p:nvPicPr>
          <p:cNvPr id="4" name="Picture 3" descr="Logo, company name&#10;&#10;Description automatically generated">
            <a:extLst>
              <a:ext uri="{FF2B5EF4-FFF2-40B4-BE49-F238E27FC236}">
                <a16:creationId xmlns:a16="http://schemas.microsoft.com/office/drawing/2014/main" id="{43B4C185-6397-944C-8E02-384FDC4F5871}"/>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5" name="TextBox 4">
            <a:extLst>
              <a:ext uri="{FF2B5EF4-FFF2-40B4-BE49-F238E27FC236}">
                <a16:creationId xmlns:a16="http://schemas.microsoft.com/office/drawing/2014/main" id="{43709440-21C8-6845-822E-C08199B41F57}"/>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379905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standing in front of a crowd&#10;&#10;Description automatically generated">
            <a:extLst>
              <a:ext uri="{FF2B5EF4-FFF2-40B4-BE49-F238E27FC236}">
                <a16:creationId xmlns:a16="http://schemas.microsoft.com/office/drawing/2014/main" id="{3742FF5C-1330-4D83-BE99-3787AE479659}"/>
              </a:ext>
            </a:extLst>
          </p:cNvPr>
          <p:cNvPicPr>
            <a:picLocks noChangeAspect="1"/>
          </p:cNvPicPr>
          <p:nvPr/>
        </p:nvPicPr>
        <p:blipFill rotWithShape="1">
          <a:blip r:embed="rId2"/>
          <a:srcRect t="6136" b="11748"/>
          <a:stretch/>
        </p:blipFill>
        <p:spPr>
          <a:xfrm>
            <a:off x="20" y="10"/>
            <a:ext cx="12191980" cy="6857989"/>
          </a:xfrm>
          <a:prstGeom prst="rect">
            <a:avLst/>
          </a:prstGeom>
        </p:spPr>
      </p:pic>
      <p:sp>
        <p:nvSpPr>
          <p:cNvPr id="2" name="Title 1">
            <a:extLst>
              <a:ext uri="{FF2B5EF4-FFF2-40B4-BE49-F238E27FC236}">
                <a16:creationId xmlns:a16="http://schemas.microsoft.com/office/drawing/2014/main" id="{48A5E331-8C3A-4F5E-A4C5-ECEC2504204C}"/>
              </a:ext>
            </a:extLst>
          </p:cNvPr>
          <p:cNvSpPr>
            <a:spLocks noGrp="1"/>
          </p:cNvSpPr>
          <p:nvPr>
            <p:ph type="title"/>
          </p:nvPr>
        </p:nvSpPr>
        <p:spPr/>
        <p:txBody>
          <a:bodyPr anchor="ctr">
            <a:normAutofit/>
          </a:bodyPr>
          <a:lstStyle/>
          <a:p>
            <a:r>
              <a:rPr lang="en-US" dirty="0">
                <a:solidFill>
                  <a:schemeClr val="tx1"/>
                </a:solidFill>
              </a:rPr>
              <a:t>   1664 ------------?------------1681</a:t>
            </a:r>
          </a:p>
        </p:txBody>
      </p:sp>
      <p:sp>
        <p:nvSpPr>
          <p:cNvPr id="9" name="Content Placeholder 8">
            <a:extLst>
              <a:ext uri="{FF2B5EF4-FFF2-40B4-BE49-F238E27FC236}">
                <a16:creationId xmlns:a16="http://schemas.microsoft.com/office/drawing/2014/main" id="{0F1361DB-0624-4673-A136-E0245FBD76D8}"/>
              </a:ext>
            </a:extLst>
          </p:cNvPr>
          <p:cNvSpPr>
            <a:spLocks noGrp="1"/>
          </p:cNvSpPr>
          <p:nvPr>
            <p:ph idx="1"/>
          </p:nvPr>
        </p:nvSpPr>
        <p:spPr/>
        <p:txBody>
          <a:bodyPr>
            <a:normAutofit/>
          </a:bodyPr>
          <a:lstStyle/>
          <a:p>
            <a:pPr marL="0" indent="0">
              <a:buNone/>
            </a:pPr>
            <a:r>
              <a:rPr lang="en-US" sz="5400" dirty="0">
                <a:latin typeface="Arial Black" panose="020B0A04020102020204" pitchFamily="34" charset="0"/>
              </a:rPr>
              <a:t>    BACON’S REBELLION</a:t>
            </a:r>
          </a:p>
          <a:p>
            <a:pPr marL="0" indent="0">
              <a:buNone/>
            </a:pPr>
            <a:endParaRPr lang="en-US" sz="5400" dirty="0">
              <a:latin typeface="Arial Black" panose="020B0A04020102020204" pitchFamily="34" charset="0"/>
            </a:endParaRPr>
          </a:p>
          <a:p>
            <a:pPr marL="0" indent="0">
              <a:buNone/>
            </a:pPr>
            <a:r>
              <a:rPr lang="en-US" sz="5400" dirty="0">
                <a:latin typeface="Arial Black" panose="020B0A04020102020204" pitchFamily="34" charset="0"/>
              </a:rPr>
              <a:t>      JAMESTOWN 1676</a:t>
            </a:r>
          </a:p>
        </p:txBody>
      </p:sp>
      <p:pic>
        <p:nvPicPr>
          <p:cNvPr id="6" name="Picture 5" descr="Logo, company name&#10;&#10;Description automatically generated">
            <a:extLst>
              <a:ext uri="{FF2B5EF4-FFF2-40B4-BE49-F238E27FC236}">
                <a16:creationId xmlns:a16="http://schemas.microsoft.com/office/drawing/2014/main" id="{847F2069-48F7-CA4D-AC5A-D0DA9DE0CE6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7" name="TextBox 6">
            <a:extLst>
              <a:ext uri="{FF2B5EF4-FFF2-40B4-BE49-F238E27FC236}">
                <a16:creationId xmlns:a16="http://schemas.microsoft.com/office/drawing/2014/main" id="{B4D05610-B9FC-104C-B4A4-526EC1537351}"/>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4070763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529C-0689-44BD-8006-691E14955093}"/>
              </a:ext>
            </a:extLst>
          </p:cNvPr>
          <p:cNvSpPr>
            <a:spLocks noGrp="1"/>
          </p:cNvSpPr>
          <p:nvPr>
            <p:ph type="title"/>
          </p:nvPr>
        </p:nvSpPr>
        <p:spPr/>
        <p:txBody>
          <a:bodyPr/>
          <a:lstStyle/>
          <a:p>
            <a:r>
              <a:rPr lang="en-US" dirty="0"/>
              <a:t>      Seeds of Rebellion</a:t>
            </a:r>
          </a:p>
        </p:txBody>
      </p:sp>
      <p:sp>
        <p:nvSpPr>
          <p:cNvPr id="3" name="Content Placeholder 2">
            <a:extLst>
              <a:ext uri="{FF2B5EF4-FFF2-40B4-BE49-F238E27FC236}">
                <a16:creationId xmlns:a16="http://schemas.microsoft.com/office/drawing/2014/main" id="{896328D7-B80C-477B-8FA7-96F65B2C82BA}"/>
              </a:ext>
            </a:extLst>
          </p:cNvPr>
          <p:cNvSpPr>
            <a:spLocks noGrp="1"/>
          </p:cNvSpPr>
          <p:nvPr>
            <p:ph idx="1"/>
          </p:nvPr>
        </p:nvSpPr>
        <p:spPr/>
        <p:txBody>
          <a:bodyPr/>
          <a:lstStyle/>
          <a:p>
            <a:pPr marL="0" indent="0">
              <a:buNone/>
            </a:pPr>
            <a:r>
              <a:rPr lang="en-US" dirty="0"/>
              <a:t>                  </a:t>
            </a:r>
            <a:r>
              <a:rPr lang="en-US" sz="1800" dirty="0"/>
              <a:t>A MASSIVE REVOLT THAT LASTED MORE THAN A YEAR</a:t>
            </a:r>
          </a:p>
          <a:p>
            <a:pPr marL="0" indent="0">
              <a:buNone/>
            </a:pPr>
            <a:endParaRPr lang="en-US" sz="1800" dirty="0"/>
          </a:p>
          <a:p>
            <a:r>
              <a:rPr lang="en-US" dirty="0"/>
              <a:t>Readily available labor pool of poor British ended</a:t>
            </a:r>
          </a:p>
          <a:p>
            <a:r>
              <a:rPr lang="en-US" dirty="0"/>
              <a:t>European Bond laborers faced longer terms, harsher treatment</a:t>
            </a:r>
          </a:p>
          <a:p>
            <a:r>
              <a:rPr lang="en-US" dirty="0"/>
              <a:t>Large increase in number of enslaved Africans</a:t>
            </a:r>
          </a:p>
          <a:p>
            <a:r>
              <a:rPr lang="en-US" dirty="0"/>
              <a:t>Tobacco price dropped and taxes increased </a:t>
            </a:r>
          </a:p>
          <a:p>
            <a:r>
              <a:rPr lang="en-US" dirty="0"/>
              <a:t>Land and other opportunities for servants after term of service more limited</a:t>
            </a:r>
          </a:p>
          <a:p>
            <a:endParaRPr lang="en-US" dirty="0"/>
          </a:p>
        </p:txBody>
      </p:sp>
      <p:pic>
        <p:nvPicPr>
          <p:cNvPr id="4" name="Picture 3" descr="Logo, company name&#10;&#10;Description automatically generated">
            <a:extLst>
              <a:ext uri="{FF2B5EF4-FFF2-40B4-BE49-F238E27FC236}">
                <a16:creationId xmlns:a16="http://schemas.microsoft.com/office/drawing/2014/main" id="{6FC0A39D-F5C2-AE4E-9A46-F6F7ED8F099B}"/>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5" name="TextBox 4">
            <a:extLst>
              <a:ext uri="{FF2B5EF4-FFF2-40B4-BE49-F238E27FC236}">
                <a16:creationId xmlns:a16="http://schemas.microsoft.com/office/drawing/2014/main" id="{8F70C6E6-47DB-CF49-B9CD-244856B1AD34}"/>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315284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0DE7-495E-47B5-A54B-9CDCC5414E8A}"/>
              </a:ext>
            </a:extLst>
          </p:cNvPr>
          <p:cNvSpPr>
            <a:spLocks noGrp="1"/>
          </p:cNvSpPr>
          <p:nvPr>
            <p:ph type="title"/>
          </p:nvPr>
        </p:nvSpPr>
        <p:spPr/>
        <p:txBody>
          <a:bodyPr/>
          <a:lstStyle/>
          <a:p>
            <a:r>
              <a:rPr lang="en-US" dirty="0"/>
              <a:t>Lessons of Bacon’s Rebellion</a:t>
            </a:r>
          </a:p>
        </p:txBody>
      </p:sp>
      <p:sp>
        <p:nvSpPr>
          <p:cNvPr id="3" name="Content Placeholder 2">
            <a:extLst>
              <a:ext uri="{FF2B5EF4-FFF2-40B4-BE49-F238E27FC236}">
                <a16:creationId xmlns:a16="http://schemas.microsoft.com/office/drawing/2014/main" id="{C1AE5CC1-082B-43DD-AA23-8ABEE623C5A6}"/>
              </a:ext>
            </a:extLst>
          </p:cNvPr>
          <p:cNvSpPr>
            <a:spLocks noGrp="1"/>
          </p:cNvSpPr>
          <p:nvPr>
            <p:ph idx="1"/>
          </p:nvPr>
        </p:nvSpPr>
        <p:spPr>
          <a:xfrm>
            <a:off x="435769" y="2121408"/>
            <a:ext cx="10958511" cy="4500848"/>
          </a:xfrm>
        </p:spPr>
        <p:txBody>
          <a:bodyPr>
            <a:normAutofit/>
          </a:bodyPr>
          <a:lstStyle/>
          <a:p>
            <a:pPr marL="0" indent="0">
              <a:buNone/>
            </a:pPr>
            <a:r>
              <a:rPr lang="en-US" dirty="0"/>
              <a:t>* A united labor force = threat to the form of capitalism taking hold in the colonies.</a:t>
            </a:r>
          </a:p>
          <a:p>
            <a:endParaRPr lang="en-US" dirty="0"/>
          </a:p>
          <a:p>
            <a:pPr marL="0" indent="0">
              <a:buNone/>
            </a:pPr>
            <a:r>
              <a:rPr lang="en-US" dirty="0"/>
              <a:t>* Virginia lawmakers wrote a letter to the legal oversight authority in England indicating, the intent to use a </a:t>
            </a:r>
            <a:r>
              <a:rPr lang="en-US" b="1" u="sng" dirty="0"/>
              <a:t>divide and conquer strategy </a:t>
            </a:r>
            <a:r>
              <a:rPr lang="en-US" dirty="0"/>
              <a:t>in order to prevent rebellion. (The Invention of White People, Theodore W. Allen, 1997)  </a:t>
            </a:r>
          </a:p>
          <a:p>
            <a:pPr marL="0" indent="0">
              <a:buNone/>
            </a:pPr>
            <a:r>
              <a:rPr lang="en-US" dirty="0"/>
              <a:t>* Ruling class alarmed by the natural alliance between slaves and servants during the rebellion</a:t>
            </a:r>
          </a:p>
          <a:p>
            <a:pPr marL="0" indent="0">
              <a:buNone/>
            </a:pPr>
            <a:r>
              <a:rPr lang="en-US" dirty="0"/>
              <a:t>* After Bacon’s Rebellion Amnesty was given to whites, but not Blacks</a:t>
            </a:r>
          </a:p>
          <a:p>
            <a:pPr marL="0" indent="0">
              <a:buNone/>
            </a:pPr>
            <a:r>
              <a:rPr lang="en-US" dirty="0"/>
              <a:t>* IT IS ONLY AFTER BACON’S REBELLION THAT WE SEE THE EMERGENCE OF “WHITE” PEOPLE AS A “SOCIAL GROUP” </a:t>
            </a:r>
          </a:p>
        </p:txBody>
      </p:sp>
      <p:pic>
        <p:nvPicPr>
          <p:cNvPr id="4" name="Picture 3" descr="Logo, company name&#10;&#10;Description automatically generated">
            <a:extLst>
              <a:ext uri="{FF2B5EF4-FFF2-40B4-BE49-F238E27FC236}">
                <a16:creationId xmlns:a16="http://schemas.microsoft.com/office/drawing/2014/main" id="{D42B42FD-7F3C-4343-B4C0-AF9085DA0725}"/>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5" name="TextBox 4">
            <a:extLst>
              <a:ext uri="{FF2B5EF4-FFF2-40B4-BE49-F238E27FC236}">
                <a16:creationId xmlns:a16="http://schemas.microsoft.com/office/drawing/2014/main" id="{74886BD8-2BC0-7145-909F-217E0CF437AB}"/>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410782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63D5-C098-0349-B9E9-CF2BD6AD3FB5}"/>
              </a:ext>
            </a:extLst>
          </p:cNvPr>
          <p:cNvSpPr>
            <a:spLocks noGrp="1"/>
          </p:cNvSpPr>
          <p:nvPr>
            <p:ph type="title"/>
          </p:nvPr>
        </p:nvSpPr>
        <p:spPr>
          <a:xfrm>
            <a:off x="1069848" y="1276205"/>
            <a:ext cx="10058400" cy="1609344"/>
          </a:xfrm>
        </p:spPr>
        <p:txBody>
          <a:bodyPr/>
          <a:lstStyle/>
          <a:p>
            <a:pPr algn="ctr"/>
            <a:r>
              <a:rPr lang="en-US" dirty="0"/>
              <a:t>THIS PRESENTATION IS FOR OAR USE ONLY</a:t>
            </a:r>
          </a:p>
        </p:txBody>
      </p:sp>
      <p:sp>
        <p:nvSpPr>
          <p:cNvPr id="3" name="Content Placeholder 2">
            <a:extLst>
              <a:ext uri="{FF2B5EF4-FFF2-40B4-BE49-F238E27FC236}">
                <a16:creationId xmlns:a16="http://schemas.microsoft.com/office/drawing/2014/main" id="{82D70EFC-9537-8445-989F-EB34DB642B30}"/>
              </a:ext>
            </a:extLst>
          </p:cNvPr>
          <p:cNvSpPr>
            <a:spLocks noGrp="1"/>
          </p:cNvSpPr>
          <p:nvPr>
            <p:ph idx="1"/>
          </p:nvPr>
        </p:nvSpPr>
        <p:spPr>
          <a:xfrm>
            <a:off x="1069848" y="2912981"/>
            <a:ext cx="10058400" cy="4050792"/>
          </a:xfrm>
        </p:spPr>
        <p:txBody>
          <a:bodyPr/>
          <a:lstStyle/>
          <a:p>
            <a:pPr marL="0" indent="0" algn="ctr">
              <a:buNone/>
            </a:pPr>
            <a:r>
              <a:rPr lang="en-US" b="1" dirty="0"/>
              <a:t>Although the information presented in this presentation has been compiled from a number of different sources, this presentation was specifically created for OAR's Racial Justice Cohorts and programs.</a:t>
            </a:r>
            <a:endParaRPr lang="en-US" dirty="0"/>
          </a:p>
          <a:p>
            <a:pPr marL="0" indent="0" algn="ctr">
              <a:buNone/>
            </a:pPr>
            <a:r>
              <a:rPr lang="en-US" b="1" dirty="0"/>
              <a:t>We ask that you please only refer back to this presentation for your own use and reference and do not share this presentation online or to the public without permission from OAR.</a:t>
            </a:r>
            <a:endParaRPr lang="en-US" dirty="0"/>
          </a:p>
          <a:p>
            <a:pPr marL="0" indent="0" algn="ctr">
              <a:buNone/>
            </a:pPr>
            <a:r>
              <a:rPr lang="en-US" b="1" dirty="0"/>
              <a:t>Thank you</a:t>
            </a:r>
            <a:endParaRPr lang="en-US" dirty="0"/>
          </a:p>
          <a:p>
            <a:pPr algn="ctr"/>
            <a:endParaRPr lang="en-US" dirty="0"/>
          </a:p>
        </p:txBody>
      </p:sp>
      <p:pic>
        <p:nvPicPr>
          <p:cNvPr id="4" name="Picture 3" descr="Logo, company name&#10;&#10;Description automatically generated">
            <a:extLst>
              <a:ext uri="{FF2B5EF4-FFF2-40B4-BE49-F238E27FC236}">
                <a16:creationId xmlns:a16="http://schemas.microsoft.com/office/drawing/2014/main" id="{B54F0697-A9E7-7847-9DDC-5C749687D398}"/>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5" name="TextBox 4">
            <a:extLst>
              <a:ext uri="{FF2B5EF4-FFF2-40B4-BE49-F238E27FC236}">
                <a16:creationId xmlns:a16="http://schemas.microsoft.com/office/drawing/2014/main" id="{D69CD733-F083-CA44-9D45-CF9618D8FAD2}"/>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3886999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F391-9A4C-4EED-B9EF-44F217A344D3}"/>
              </a:ext>
            </a:extLst>
          </p:cNvPr>
          <p:cNvSpPr>
            <a:spLocks noGrp="1"/>
          </p:cNvSpPr>
          <p:nvPr>
            <p:ph type="title"/>
          </p:nvPr>
        </p:nvSpPr>
        <p:spPr/>
        <p:txBody>
          <a:bodyPr/>
          <a:lstStyle/>
          <a:p>
            <a:r>
              <a:rPr lang="en-US" dirty="0"/>
              <a:t>         Divide and Conquer</a:t>
            </a:r>
          </a:p>
        </p:txBody>
      </p:sp>
      <p:sp>
        <p:nvSpPr>
          <p:cNvPr id="3" name="Content Placeholder 2">
            <a:extLst>
              <a:ext uri="{FF2B5EF4-FFF2-40B4-BE49-F238E27FC236}">
                <a16:creationId xmlns:a16="http://schemas.microsoft.com/office/drawing/2014/main" id="{A54C448E-EB6F-426A-863C-77D3C9805175}"/>
              </a:ext>
            </a:extLst>
          </p:cNvPr>
          <p:cNvSpPr>
            <a:spLocks noGrp="1"/>
          </p:cNvSpPr>
          <p:nvPr>
            <p:ph idx="1"/>
          </p:nvPr>
        </p:nvSpPr>
        <p:spPr>
          <a:xfrm>
            <a:off x="243443" y="2121407"/>
            <a:ext cx="10996551" cy="4540650"/>
          </a:xfrm>
        </p:spPr>
        <p:txBody>
          <a:bodyPr/>
          <a:lstStyle/>
          <a:p>
            <a:pPr>
              <a:lnSpc>
                <a:spcPct val="150000"/>
              </a:lnSpc>
            </a:pPr>
            <a:r>
              <a:rPr lang="en-US" dirty="0"/>
              <a:t>FREE BLACKS prohibited from holding public office</a:t>
            </a:r>
          </a:p>
          <a:p>
            <a:pPr>
              <a:lnSpc>
                <a:spcPct val="150000"/>
              </a:lnSpc>
            </a:pPr>
            <a:r>
              <a:rPr lang="en-US" dirty="0"/>
              <a:t>BLACKS and NATIVE TRIBES prohibited from marrying WHITES</a:t>
            </a:r>
          </a:p>
          <a:p>
            <a:pPr>
              <a:lnSpc>
                <a:spcPct val="150000"/>
              </a:lnSpc>
            </a:pPr>
            <a:r>
              <a:rPr lang="en-US" dirty="0"/>
              <a:t>WHITES required to be paid goods including guns and powder.</a:t>
            </a:r>
          </a:p>
          <a:p>
            <a:pPr>
              <a:lnSpc>
                <a:spcPct val="150000"/>
              </a:lnSpc>
            </a:pPr>
            <a:r>
              <a:rPr lang="en-US" dirty="0"/>
              <a:t>FREE BLACKS prohibited from possessing weapons</a:t>
            </a:r>
          </a:p>
          <a:p>
            <a:pPr>
              <a:lnSpc>
                <a:spcPct val="150000"/>
              </a:lnSpc>
            </a:pPr>
            <a:r>
              <a:rPr lang="en-US" dirty="0"/>
              <a:t>BLACKS prohibited from testifying against WHITES</a:t>
            </a:r>
          </a:p>
          <a:p>
            <a:pPr marL="0" indent="0">
              <a:buNone/>
            </a:pPr>
            <a:r>
              <a:rPr lang="en-US" dirty="0"/>
              <a:t>                </a:t>
            </a:r>
          </a:p>
          <a:p>
            <a:pPr marL="0" indent="0">
              <a:buNone/>
            </a:pPr>
            <a:endParaRPr lang="en-US" dirty="0"/>
          </a:p>
          <a:p>
            <a:pPr marL="0" indent="0">
              <a:buNone/>
            </a:pPr>
            <a:endParaRPr lang="en-US" dirty="0"/>
          </a:p>
        </p:txBody>
      </p:sp>
      <p:pic>
        <p:nvPicPr>
          <p:cNvPr id="4" name="Picture 3" descr="Logo, company name&#10;&#10;Description automatically generated">
            <a:extLst>
              <a:ext uri="{FF2B5EF4-FFF2-40B4-BE49-F238E27FC236}">
                <a16:creationId xmlns:a16="http://schemas.microsoft.com/office/drawing/2014/main" id="{7A41D2FC-A47D-0142-8C85-9D65344170F7}"/>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5" name="TextBox 4">
            <a:extLst>
              <a:ext uri="{FF2B5EF4-FFF2-40B4-BE49-F238E27FC236}">
                <a16:creationId xmlns:a16="http://schemas.microsoft.com/office/drawing/2014/main" id="{B5835E2C-8FFD-6149-91B6-866943C49830}"/>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2334607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886A-6CA9-4294-A244-4B3B24AFBA62}"/>
              </a:ext>
            </a:extLst>
          </p:cNvPr>
          <p:cNvSpPr>
            <a:spLocks noGrp="1"/>
          </p:cNvSpPr>
          <p:nvPr>
            <p:ph type="title"/>
          </p:nvPr>
        </p:nvSpPr>
        <p:spPr>
          <a:xfrm>
            <a:off x="1066800" y="232887"/>
            <a:ext cx="10058400" cy="1317308"/>
          </a:xfrm>
        </p:spPr>
        <p:txBody>
          <a:bodyPr/>
          <a:lstStyle/>
          <a:p>
            <a:r>
              <a:rPr lang="en-US" dirty="0"/>
              <a:t>          Social Hierarchy </a:t>
            </a:r>
          </a:p>
        </p:txBody>
      </p:sp>
      <p:sp>
        <p:nvSpPr>
          <p:cNvPr id="10" name="Content Placeholder 9">
            <a:extLst>
              <a:ext uri="{FF2B5EF4-FFF2-40B4-BE49-F238E27FC236}">
                <a16:creationId xmlns:a16="http://schemas.microsoft.com/office/drawing/2014/main" id="{34938A7A-4E43-4681-8A52-F6BA266350F6}"/>
              </a:ext>
            </a:extLst>
          </p:cNvPr>
          <p:cNvSpPr>
            <a:spLocks noGrp="1"/>
          </p:cNvSpPr>
          <p:nvPr>
            <p:ph idx="1"/>
          </p:nvPr>
        </p:nvSpPr>
        <p:spPr>
          <a:xfrm>
            <a:off x="1113311" y="1454727"/>
            <a:ext cx="10058400" cy="5076702"/>
          </a:xfrm>
        </p:spPr>
        <p:txBody>
          <a:bodyPr>
            <a:normAutofit lnSpcReduction="10000"/>
          </a:bodyPr>
          <a:lstStyle/>
          <a:p>
            <a:pPr marL="0" indent="0">
              <a:buNone/>
            </a:pPr>
            <a:endParaRPr lang="en-US" dirty="0"/>
          </a:p>
          <a:p>
            <a:pPr marL="0" indent="0">
              <a:buNone/>
            </a:pPr>
            <a:r>
              <a:rPr lang="en-US" dirty="0"/>
              <a:t>                 Patriarchal Power (White Men)</a:t>
            </a:r>
          </a:p>
          <a:p>
            <a:endParaRPr lang="en-US" dirty="0"/>
          </a:p>
          <a:p>
            <a:endParaRPr lang="en-US" dirty="0"/>
          </a:p>
          <a:p>
            <a:endParaRPr lang="en-US" dirty="0"/>
          </a:p>
          <a:p>
            <a:pPr marL="0" indent="0">
              <a:buNone/>
            </a:pPr>
            <a:r>
              <a:rPr lang="en-US" dirty="0"/>
              <a:t>                Pre-Bacon’s Rebellion  </a:t>
            </a:r>
          </a:p>
          <a:p>
            <a:pPr marL="0" indent="0">
              <a:buNone/>
            </a:pPr>
            <a:r>
              <a:rPr lang="en-US" dirty="0"/>
              <a:t>                BOTTOM OF SOCIETY</a:t>
            </a:r>
          </a:p>
          <a:p>
            <a:pPr marL="0" indent="0">
              <a:lnSpc>
                <a:spcPct val="100000"/>
              </a:lnSpc>
              <a:buNone/>
            </a:pPr>
            <a:r>
              <a:rPr lang="en-US" dirty="0"/>
              <a:t>               </a:t>
            </a:r>
          </a:p>
          <a:p>
            <a:pPr marL="0" indent="0">
              <a:lnSpc>
                <a:spcPct val="100000"/>
              </a:lnSpc>
              <a:buNone/>
            </a:pPr>
            <a:endParaRPr lang="en-US" dirty="0"/>
          </a:p>
          <a:p>
            <a:pPr marL="0" indent="0">
              <a:lnSpc>
                <a:spcPct val="100000"/>
              </a:lnSpc>
              <a:buNone/>
            </a:pPr>
            <a:r>
              <a:rPr lang="en-US" dirty="0"/>
              <a:t>               Post Bacon’s Rebellion</a:t>
            </a:r>
          </a:p>
          <a:p>
            <a:pPr marL="0" indent="0">
              <a:lnSpc>
                <a:spcPct val="100000"/>
              </a:lnSpc>
              <a:buNone/>
            </a:pPr>
            <a:r>
              <a:rPr lang="en-US" dirty="0"/>
              <a:t>               enactments created a much</a:t>
            </a:r>
          </a:p>
          <a:p>
            <a:pPr marL="0" indent="0">
              <a:lnSpc>
                <a:spcPct val="100000"/>
              </a:lnSpc>
              <a:buNone/>
            </a:pPr>
            <a:r>
              <a:rPr lang="en-US" dirty="0"/>
              <a:t>               lower bottom to Colonial Society  </a:t>
            </a:r>
          </a:p>
        </p:txBody>
      </p:sp>
      <p:sp>
        <p:nvSpPr>
          <p:cNvPr id="11" name="Rectangle 10">
            <a:extLst>
              <a:ext uri="{FF2B5EF4-FFF2-40B4-BE49-F238E27FC236}">
                <a16:creationId xmlns:a16="http://schemas.microsoft.com/office/drawing/2014/main" id="{CDD79B73-0DA6-4D1F-836B-CD47F17B77B4}"/>
              </a:ext>
            </a:extLst>
          </p:cNvPr>
          <p:cNvSpPr/>
          <p:nvPr/>
        </p:nvSpPr>
        <p:spPr>
          <a:xfrm>
            <a:off x="6551220" y="1649409"/>
            <a:ext cx="1971304" cy="7659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Landholding Elite</a:t>
            </a:r>
          </a:p>
        </p:txBody>
      </p:sp>
      <p:sp>
        <p:nvSpPr>
          <p:cNvPr id="12" name="Arrow: Up 11">
            <a:extLst>
              <a:ext uri="{FF2B5EF4-FFF2-40B4-BE49-F238E27FC236}">
                <a16:creationId xmlns:a16="http://schemas.microsoft.com/office/drawing/2014/main" id="{836180CD-8062-4DAB-8E2E-0B38F86F386A}"/>
              </a:ext>
            </a:extLst>
          </p:cNvPr>
          <p:cNvSpPr/>
          <p:nvPr/>
        </p:nvSpPr>
        <p:spPr>
          <a:xfrm>
            <a:off x="7415714" y="2508895"/>
            <a:ext cx="242316" cy="682831"/>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A98353A-6365-4EAA-A48A-98CB95B724DA}"/>
              </a:ext>
            </a:extLst>
          </p:cNvPr>
          <p:cNvSpPr/>
          <p:nvPr/>
        </p:nvSpPr>
        <p:spPr>
          <a:xfrm>
            <a:off x="6142511" y="3278827"/>
            <a:ext cx="2871787" cy="103645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Whites</a:t>
            </a:r>
          </a:p>
          <a:p>
            <a:pPr algn="ctr"/>
            <a:r>
              <a:rPr lang="en-US" dirty="0">
                <a:solidFill>
                  <a:schemeClr val="tx1"/>
                </a:solidFill>
              </a:rPr>
              <a:t>Native American</a:t>
            </a:r>
          </a:p>
          <a:p>
            <a:pPr algn="ctr"/>
            <a:r>
              <a:rPr lang="en-US" dirty="0">
                <a:solidFill>
                  <a:schemeClr val="tx1"/>
                </a:solidFill>
              </a:rPr>
              <a:t>Blacks</a:t>
            </a:r>
          </a:p>
        </p:txBody>
      </p:sp>
      <p:sp>
        <p:nvSpPr>
          <p:cNvPr id="14" name="Oval 13">
            <a:extLst>
              <a:ext uri="{FF2B5EF4-FFF2-40B4-BE49-F238E27FC236}">
                <a16:creationId xmlns:a16="http://schemas.microsoft.com/office/drawing/2014/main" id="{F6AD553C-E4CA-44E4-8235-8EDCD1522789}"/>
              </a:ext>
            </a:extLst>
          </p:cNvPr>
          <p:cNvSpPr/>
          <p:nvPr/>
        </p:nvSpPr>
        <p:spPr>
          <a:xfrm>
            <a:off x="6417622" y="5275692"/>
            <a:ext cx="2238499" cy="99159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Blacks </a:t>
            </a:r>
          </a:p>
          <a:p>
            <a:pPr algn="ctr"/>
            <a:r>
              <a:rPr lang="en-US" dirty="0"/>
              <a:t>Native Tribes</a:t>
            </a:r>
          </a:p>
        </p:txBody>
      </p:sp>
      <p:sp>
        <p:nvSpPr>
          <p:cNvPr id="15" name="Arrow: Down 14">
            <a:extLst>
              <a:ext uri="{FF2B5EF4-FFF2-40B4-BE49-F238E27FC236}">
                <a16:creationId xmlns:a16="http://schemas.microsoft.com/office/drawing/2014/main" id="{BDDD6C03-A08B-4DE1-8638-AC6C2F5832D2}"/>
              </a:ext>
            </a:extLst>
          </p:cNvPr>
          <p:cNvSpPr/>
          <p:nvPr/>
        </p:nvSpPr>
        <p:spPr>
          <a:xfrm>
            <a:off x="7407371" y="4552387"/>
            <a:ext cx="258999" cy="57595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 company name&#10;&#10;Description automatically generated">
            <a:extLst>
              <a:ext uri="{FF2B5EF4-FFF2-40B4-BE49-F238E27FC236}">
                <a16:creationId xmlns:a16="http://schemas.microsoft.com/office/drawing/2014/main" id="{963D164D-0F23-5849-BEE5-F74E461A0BF6}"/>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16" name="TextBox 15">
            <a:extLst>
              <a:ext uri="{FF2B5EF4-FFF2-40B4-BE49-F238E27FC236}">
                <a16:creationId xmlns:a16="http://schemas.microsoft.com/office/drawing/2014/main" id="{F91FABE0-DAF0-3640-864C-7F55DF614D68}"/>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1324371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AB8C-1DFD-4FF3-BA1B-BAD4BC301A75}"/>
              </a:ext>
            </a:extLst>
          </p:cNvPr>
          <p:cNvSpPr>
            <a:spLocks noGrp="1"/>
          </p:cNvSpPr>
          <p:nvPr>
            <p:ph type="title"/>
          </p:nvPr>
        </p:nvSpPr>
        <p:spPr/>
        <p:txBody>
          <a:bodyPr/>
          <a:lstStyle/>
          <a:p>
            <a:r>
              <a:rPr lang="en-US" dirty="0"/>
              <a:t>           White People</a:t>
            </a:r>
          </a:p>
        </p:txBody>
      </p:sp>
      <p:sp>
        <p:nvSpPr>
          <p:cNvPr id="3" name="Content Placeholder 2">
            <a:extLst>
              <a:ext uri="{FF2B5EF4-FFF2-40B4-BE49-F238E27FC236}">
                <a16:creationId xmlns:a16="http://schemas.microsoft.com/office/drawing/2014/main" id="{A0C8A6E8-EB69-4FB0-96A5-CF3D4B8BF42A}"/>
              </a:ext>
            </a:extLst>
          </p:cNvPr>
          <p:cNvSpPr>
            <a:spLocks noGrp="1"/>
          </p:cNvSpPr>
          <p:nvPr>
            <p:ph idx="1"/>
          </p:nvPr>
        </p:nvSpPr>
        <p:spPr>
          <a:xfrm>
            <a:off x="1069848" y="1721922"/>
            <a:ext cx="10058400" cy="4708566"/>
          </a:xfrm>
        </p:spPr>
        <p:txBody>
          <a:bodyPr/>
          <a:lstStyle/>
          <a:p>
            <a:pPr>
              <a:spcBef>
                <a:spcPts val="600"/>
              </a:spcBef>
            </a:pPr>
            <a:r>
              <a:rPr lang="en-US" dirty="0"/>
              <a:t>Built upon the IDEA of the British as: </a:t>
            </a:r>
          </a:p>
          <a:p>
            <a:pPr marL="0" indent="0">
              <a:lnSpc>
                <a:spcPct val="100000"/>
              </a:lnSpc>
              <a:spcBef>
                <a:spcPts val="0"/>
              </a:spcBef>
              <a:buNone/>
            </a:pPr>
            <a:r>
              <a:rPr lang="en-US" dirty="0"/>
              <a:t>    - Christian</a:t>
            </a:r>
          </a:p>
          <a:p>
            <a:pPr marL="0" indent="0">
              <a:lnSpc>
                <a:spcPct val="100000"/>
              </a:lnSpc>
              <a:spcBef>
                <a:spcPts val="0"/>
              </a:spcBef>
              <a:buNone/>
            </a:pPr>
            <a:r>
              <a:rPr lang="en-US" dirty="0"/>
              <a:t>    - Freeborn</a:t>
            </a:r>
          </a:p>
          <a:p>
            <a:pPr marL="0" indent="0">
              <a:lnSpc>
                <a:spcPct val="100000"/>
              </a:lnSpc>
              <a:spcBef>
                <a:spcPts val="0"/>
              </a:spcBef>
              <a:buNone/>
            </a:pPr>
            <a:r>
              <a:rPr lang="en-US" dirty="0"/>
              <a:t>    - deserving of rights and privilege from which “others” can be denied</a:t>
            </a:r>
          </a:p>
          <a:p>
            <a:pPr marL="0" indent="0">
              <a:lnSpc>
                <a:spcPct val="100000"/>
              </a:lnSpc>
              <a:spcBef>
                <a:spcPts val="0"/>
              </a:spcBef>
              <a:buNone/>
            </a:pPr>
            <a:endParaRPr lang="en-US" dirty="0"/>
          </a:p>
          <a:p>
            <a:pPr marL="0" indent="0">
              <a:lnSpc>
                <a:spcPct val="100000"/>
              </a:lnSpc>
              <a:spcBef>
                <a:spcPts val="0"/>
              </a:spcBef>
              <a:buNone/>
            </a:pPr>
            <a:r>
              <a:rPr lang="en-US" dirty="0"/>
              <a:t>Legal Standard for whiteness = sufficiently British-like</a:t>
            </a:r>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r>
              <a:rPr lang="en-US" dirty="0"/>
              <a:t>White = tool by which laborers were divided</a:t>
            </a:r>
          </a:p>
          <a:p>
            <a:pPr marL="0" indent="0">
              <a:lnSpc>
                <a:spcPct val="100000"/>
              </a:lnSpc>
              <a:spcBef>
                <a:spcPts val="0"/>
              </a:spcBef>
              <a:buNone/>
            </a:pPr>
            <a:r>
              <a:rPr lang="en-US" dirty="0"/>
              <a:t>White = superior to nonwhite</a:t>
            </a:r>
          </a:p>
          <a:p>
            <a:pPr marL="0" indent="0">
              <a:lnSpc>
                <a:spcPct val="100000"/>
              </a:lnSpc>
              <a:spcBef>
                <a:spcPts val="0"/>
              </a:spcBef>
              <a:buNone/>
            </a:pPr>
            <a:r>
              <a:rPr lang="en-US" dirty="0"/>
              <a:t>White = worked to connect European laborers to the British elite</a:t>
            </a:r>
          </a:p>
          <a:p>
            <a:pPr marL="0" indent="0">
              <a:lnSpc>
                <a:spcPct val="100000"/>
              </a:lnSpc>
              <a:spcBef>
                <a:spcPts val="0"/>
              </a:spcBef>
              <a:buNone/>
            </a:pPr>
            <a:r>
              <a:rPr lang="en-US" dirty="0"/>
              <a:t>White = center of patriarchal power</a:t>
            </a:r>
          </a:p>
          <a:p>
            <a:pPr marL="0" indent="0">
              <a:lnSpc>
                <a:spcPct val="100000"/>
              </a:lnSpc>
              <a:spcBef>
                <a:spcPts val="0"/>
              </a:spcBef>
              <a:buNone/>
            </a:pPr>
            <a:endParaRPr lang="en-US" dirty="0"/>
          </a:p>
          <a:p>
            <a:pPr marL="0" indent="0">
              <a:lnSpc>
                <a:spcPct val="100000"/>
              </a:lnSpc>
              <a:spcBef>
                <a:spcPts val="0"/>
              </a:spcBef>
              <a:buNone/>
            </a:pPr>
            <a:r>
              <a:rPr lang="en-US" dirty="0"/>
              <a:t>There was no genetic shift – A human assertion of power</a:t>
            </a:r>
          </a:p>
        </p:txBody>
      </p:sp>
      <p:pic>
        <p:nvPicPr>
          <p:cNvPr id="4" name="Picture 3" descr="Logo, company name&#10;&#10;Description automatically generated">
            <a:extLst>
              <a:ext uri="{FF2B5EF4-FFF2-40B4-BE49-F238E27FC236}">
                <a16:creationId xmlns:a16="http://schemas.microsoft.com/office/drawing/2014/main" id="{2FB87B30-D4E8-4447-81CD-0227B06F9F97}"/>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5" name="TextBox 4">
            <a:extLst>
              <a:ext uri="{FF2B5EF4-FFF2-40B4-BE49-F238E27FC236}">
                <a16:creationId xmlns:a16="http://schemas.microsoft.com/office/drawing/2014/main" id="{CDCF0DA8-E37E-1F44-955E-D6CD6E94881F}"/>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3782267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E569-4CD2-44CF-80CF-313816E9BAF1}"/>
              </a:ext>
            </a:extLst>
          </p:cNvPr>
          <p:cNvSpPr>
            <a:spLocks noGrp="1"/>
          </p:cNvSpPr>
          <p:nvPr>
            <p:ph type="title"/>
          </p:nvPr>
        </p:nvSpPr>
        <p:spPr>
          <a:xfrm>
            <a:off x="8402817" y="200312"/>
            <a:ext cx="3677263" cy="1421320"/>
          </a:xfrm>
        </p:spPr>
        <p:txBody>
          <a:bodyPr vert="horz" lIns="91440" tIns="45720" rIns="91440" bIns="45720" rtlCol="0" anchor="ctr">
            <a:normAutofit fontScale="90000"/>
          </a:bodyPr>
          <a:lstStyle/>
          <a:p>
            <a:r>
              <a:rPr lang="en-US" sz="3600" dirty="0"/>
              <a:t>The Naturalization Act of 1790</a:t>
            </a:r>
          </a:p>
        </p:txBody>
      </p:sp>
      <p:pic>
        <p:nvPicPr>
          <p:cNvPr id="6" name="Content Placeholder 5" descr="A close up of a newspaper&#10;&#10;Description automatically generated">
            <a:extLst>
              <a:ext uri="{FF2B5EF4-FFF2-40B4-BE49-F238E27FC236}">
                <a16:creationId xmlns:a16="http://schemas.microsoft.com/office/drawing/2014/main" id="{F8EB3396-B32C-45EA-AAED-CB560B2B4D5F}"/>
              </a:ext>
            </a:extLst>
          </p:cNvPr>
          <p:cNvPicPr>
            <a:picLocks noGrp="1" noChangeAspect="1"/>
          </p:cNvPicPr>
          <p:nvPr>
            <p:ph idx="1"/>
          </p:nvPr>
        </p:nvPicPr>
        <p:blipFill>
          <a:blip r:embed="rId2"/>
          <a:stretch>
            <a:fillRect/>
          </a:stretch>
        </p:blipFill>
        <p:spPr>
          <a:xfrm>
            <a:off x="111920" y="292894"/>
            <a:ext cx="8110535" cy="6393987"/>
          </a:xfrm>
          <a:prstGeom prst="rect">
            <a:avLst/>
          </a:prstGeom>
        </p:spPr>
      </p:pic>
      <p:sp>
        <p:nvSpPr>
          <p:cNvPr id="4" name="Text Placeholder 3">
            <a:extLst>
              <a:ext uri="{FF2B5EF4-FFF2-40B4-BE49-F238E27FC236}">
                <a16:creationId xmlns:a16="http://schemas.microsoft.com/office/drawing/2014/main" id="{954C1A20-D833-47F0-8EE3-C3A2ED55F431}"/>
              </a:ext>
            </a:extLst>
          </p:cNvPr>
          <p:cNvSpPr>
            <a:spLocks noGrp="1"/>
          </p:cNvSpPr>
          <p:nvPr>
            <p:ph type="body" sz="half" idx="2"/>
          </p:nvPr>
        </p:nvSpPr>
        <p:spPr>
          <a:xfrm>
            <a:off x="8402817" y="1650826"/>
            <a:ext cx="3677263" cy="4563162"/>
          </a:xfrm>
        </p:spPr>
        <p:txBody>
          <a:bodyPr vert="horz" lIns="91440" tIns="45720" rIns="91440" bIns="45720" rtlCol="0">
            <a:normAutofit/>
          </a:bodyPr>
          <a:lstStyle/>
          <a:p>
            <a:pPr indent="-182880">
              <a:lnSpc>
                <a:spcPct val="90000"/>
              </a:lnSpc>
              <a:buFont typeface="Wingdings" pitchFamily="2" charset="2"/>
              <a:buChar char="§"/>
            </a:pPr>
            <a:r>
              <a:rPr lang="en-US" sz="1600" dirty="0">
                <a:solidFill>
                  <a:schemeClr val="tx1"/>
                </a:solidFill>
              </a:rPr>
              <a:t>This was an Act of Congress set forth on March 4, 1790. This Law remained on the books until 1952 </a:t>
            </a:r>
          </a:p>
          <a:p>
            <a:pPr indent="-182880">
              <a:lnSpc>
                <a:spcPct val="90000"/>
              </a:lnSpc>
              <a:buFont typeface="Wingdings" pitchFamily="2" charset="2"/>
              <a:buChar char="§"/>
            </a:pPr>
            <a:endParaRPr lang="en-US" sz="1600" dirty="0">
              <a:solidFill>
                <a:schemeClr val="tx1"/>
              </a:solidFill>
            </a:endParaRPr>
          </a:p>
          <a:p>
            <a:pPr>
              <a:lnSpc>
                <a:spcPct val="90000"/>
              </a:lnSpc>
            </a:pPr>
            <a:r>
              <a:rPr lang="en-US" sz="1600" dirty="0">
                <a:solidFill>
                  <a:schemeClr val="tx1"/>
                </a:solidFill>
              </a:rPr>
              <a:t>In order to become a Naturalized Citizen of this new country called the United States of America, one had to be white. This was valid law until 1952. </a:t>
            </a:r>
          </a:p>
          <a:p>
            <a:pPr>
              <a:lnSpc>
                <a:spcPct val="90000"/>
              </a:lnSpc>
            </a:pPr>
            <a:r>
              <a:rPr lang="en-US" sz="1600" b="1" u="sng" dirty="0">
                <a:solidFill>
                  <a:schemeClr val="tx1"/>
                </a:solidFill>
              </a:rPr>
              <a:t>Note:</a:t>
            </a:r>
            <a:r>
              <a:rPr lang="en-US" sz="1600" dirty="0">
                <a:solidFill>
                  <a:schemeClr val="tx1"/>
                </a:solidFill>
              </a:rPr>
              <a:t> In March of 1907 Congress passed the Expatriation Act, which decreed among other things, that U.S. women who married non-citizens were no longer citizens. (But none of these rules applied to American men when they chose a spouse)</a:t>
            </a:r>
          </a:p>
        </p:txBody>
      </p:sp>
      <p:pic>
        <p:nvPicPr>
          <p:cNvPr id="5" name="Picture 4" descr="Logo, company name&#10;&#10;Description automatically generated">
            <a:extLst>
              <a:ext uri="{FF2B5EF4-FFF2-40B4-BE49-F238E27FC236}">
                <a16:creationId xmlns:a16="http://schemas.microsoft.com/office/drawing/2014/main" id="{4F9579DB-6024-A547-8BFE-D62EA75644F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7" name="TextBox 6">
            <a:extLst>
              <a:ext uri="{FF2B5EF4-FFF2-40B4-BE49-F238E27FC236}">
                <a16:creationId xmlns:a16="http://schemas.microsoft.com/office/drawing/2014/main" id="{ABB810D1-B254-D443-967E-F2EE49956AC4}"/>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2105917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311C-7DA2-46D8-8B01-1ADA1B67CCF2}"/>
              </a:ext>
            </a:extLst>
          </p:cNvPr>
          <p:cNvSpPr>
            <a:spLocks noGrp="1"/>
          </p:cNvSpPr>
          <p:nvPr>
            <p:ph type="title"/>
          </p:nvPr>
        </p:nvSpPr>
        <p:spPr>
          <a:xfrm>
            <a:off x="1069848" y="128588"/>
            <a:ext cx="10058400" cy="1514475"/>
          </a:xfrm>
        </p:spPr>
        <p:txBody>
          <a:bodyPr>
            <a:normAutofit/>
          </a:bodyPr>
          <a:lstStyle/>
          <a:p>
            <a:r>
              <a:rPr lang="en-US" sz="3600" dirty="0"/>
              <a:t>       Requirements of WHITENESS</a:t>
            </a:r>
            <a:br>
              <a:rPr lang="en-US" sz="3600" dirty="0"/>
            </a:br>
            <a:r>
              <a:rPr lang="en-US" sz="3600" dirty="0"/>
              <a:t>          in NATURALIZATION LAW </a:t>
            </a:r>
          </a:p>
        </p:txBody>
      </p:sp>
      <p:sp>
        <p:nvSpPr>
          <p:cNvPr id="3" name="Content Placeholder 2">
            <a:extLst>
              <a:ext uri="{FF2B5EF4-FFF2-40B4-BE49-F238E27FC236}">
                <a16:creationId xmlns:a16="http://schemas.microsoft.com/office/drawing/2014/main" id="{E1E34824-5546-4570-A931-782752F1FA53}"/>
              </a:ext>
            </a:extLst>
          </p:cNvPr>
          <p:cNvSpPr>
            <a:spLocks noGrp="1"/>
          </p:cNvSpPr>
          <p:nvPr>
            <p:ph idx="1"/>
          </p:nvPr>
        </p:nvSpPr>
        <p:spPr>
          <a:xfrm>
            <a:off x="378619" y="1857375"/>
            <a:ext cx="10749629" cy="4764881"/>
          </a:xfrm>
        </p:spPr>
        <p:txBody>
          <a:bodyPr/>
          <a:lstStyle/>
          <a:p>
            <a:r>
              <a:rPr lang="en-US" dirty="0"/>
              <a:t>Evidence to deny U.S. Citizenship status and protections of constitution to persons of African decent see: </a:t>
            </a:r>
            <a:r>
              <a:rPr lang="en-US" b="1" u="sng" dirty="0"/>
              <a:t>Plessy v. Ferguson 1896</a:t>
            </a:r>
            <a:r>
              <a:rPr lang="en-US" dirty="0"/>
              <a:t> </a:t>
            </a:r>
          </a:p>
          <a:p>
            <a:r>
              <a:rPr lang="en-US" dirty="0"/>
              <a:t>Used to Chinese and Japanese Immigrants dependent labor despite large numbers in western regions of the country.</a:t>
            </a:r>
          </a:p>
          <a:p>
            <a:pPr marL="0" indent="0">
              <a:buNone/>
            </a:pPr>
            <a:r>
              <a:rPr lang="en-US" dirty="0"/>
              <a:t>     If not White = NOT a U.S. citizen</a:t>
            </a:r>
          </a:p>
          <a:p>
            <a:pPr marL="0" indent="0">
              <a:buNone/>
            </a:pPr>
            <a:r>
              <a:rPr lang="en-US" dirty="0"/>
              <a:t>     If not citizen = NO political voice</a:t>
            </a:r>
          </a:p>
          <a:p>
            <a:pPr marL="0" indent="0">
              <a:buNone/>
            </a:pPr>
            <a:r>
              <a:rPr lang="en-US" dirty="0"/>
              <a:t>Inability to voice needs allowed Chinese and Japanese to be paid less; allowed for imposition of a foreign wage tax; allowed for their  exclusion from: public sector jobs; managerial positions; blocked them from challenging laws:</a:t>
            </a:r>
          </a:p>
          <a:p>
            <a:pPr marL="0" indent="0">
              <a:buNone/>
            </a:pPr>
            <a:r>
              <a:rPr lang="en-US" dirty="0"/>
              <a:t>- illegal for a Chinese to testify against a white person;</a:t>
            </a:r>
          </a:p>
          <a:p>
            <a:pPr marL="0" indent="0">
              <a:buNone/>
            </a:pPr>
            <a:r>
              <a:rPr lang="en-US" dirty="0"/>
              <a:t>- Alien Land Laws that made it illegal for those ineligible for Naturalization (i.e., not white) from owning land; and </a:t>
            </a:r>
            <a:r>
              <a:rPr lang="en-US" b="1" u="sng" dirty="0"/>
              <a:t>Anti Miscegenation law</a:t>
            </a:r>
          </a:p>
        </p:txBody>
      </p:sp>
      <p:pic>
        <p:nvPicPr>
          <p:cNvPr id="4" name="Picture 3" descr="Logo, company name&#10;&#10;Description automatically generated">
            <a:extLst>
              <a:ext uri="{FF2B5EF4-FFF2-40B4-BE49-F238E27FC236}">
                <a16:creationId xmlns:a16="http://schemas.microsoft.com/office/drawing/2014/main" id="{8BC29D0D-108F-2F47-9E8D-D834D581F031}"/>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5" name="TextBox 4">
            <a:extLst>
              <a:ext uri="{FF2B5EF4-FFF2-40B4-BE49-F238E27FC236}">
                <a16:creationId xmlns:a16="http://schemas.microsoft.com/office/drawing/2014/main" id="{D01A1974-1888-EA44-896E-90C2B9AD4075}"/>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298862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0" name="Rectangle 16">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6412CA3-1800-4B29-8E53-C929E8ABBB25}"/>
              </a:ext>
            </a:extLst>
          </p:cNvPr>
          <p:cNvSpPr>
            <a:spLocks noGrp="1"/>
          </p:cNvSpPr>
          <p:nvPr>
            <p:ph type="title"/>
          </p:nvPr>
        </p:nvSpPr>
        <p:spPr>
          <a:xfrm>
            <a:off x="1051560" y="643468"/>
            <a:ext cx="9966960" cy="3592432"/>
          </a:xfrm>
        </p:spPr>
        <p:txBody>
          <a:bodyPr vert="horz" lIns="91440" tIns="45720" rIns="91440" bIns="45720" rtlCol="0" anchor="ctr">
            <a:normAutofit/>
          </a:bodyPr>
          <a:lstStyle/>
          <a:p>
            <a:pPr>
              <a:lnSpc>
                <a:spcPct val="80000"/>
              </a:lnSpc>
            </a:pPr>
            <a:r>
              <a:rPr lang="en-US" sz="9600" cap="all" dirty="0">
                <a:blipFill dpi="0" rotWithShape="1">
                  <a:blip r:embed="rId4"/>
                  <a:srcRect/>
                  <a:tile tx="6350" ty="-127000" sx="65000" sy="64000" flip="none" algn="tl"/>
                </a:blipFill>
              </a:rPr>
              <a:t>THE END</a:t>
            </a:r>
          </a:p>
        </p:txBody>
      </p:sp>
      <p:sp>
        <p:nvSpPr>
          <p:cNvPr id="12" name="Rectangle 18">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22" name="Oval 21">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6" name="Picture 15" descr="Logo, company name&#10;&#10;Description automatically generated">
            <a:extLst>
              <a:ext uri="{FF2B5EF4-FFF2-40B4-BE49-F238E27FC236}">
                <a16:creationId xmlns:a16="http://schemas.microsoft.com/office/drawing/2014/main" id="{A8FB1496-3A71-9E4B-8689-A2983A880154}"/>
              </a:ext>
            </a:extLst>
          </p:cNvPr>
          <p:cNvPicPr>
            <a:picLocks noChangeAspect="1"/>
          </p:cNvPicPr>
          <p:nvPr/>
        </p:nvPicPr>
        <p:blipFill>
          <a:blip r:embed="rId6">
            <a:biLevel thresh="75000"/>
            <a:extLst>
              <a:ext uri="{BEBA8EAE-BF5A-486C-A8C5-ECC9F3942E4B}">
                <a14:imgProps xmlns:a14="http://schemas.microsoft.com/office/drawing/2010/main">
                  <a14:imgLayer r:embed="rId7">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17" name="TextBox 16">
            <a:extLst>
              <a:ext uri="{FF2B5EF4-FFF2-40B4-BE49-F238E27FC236}">
                <a16:creationId xmlns:a16="http://schemas.microsoft.com/office/drawing/2014/main" id="{2E7C1FE1-665D-0542-99D0-FFA362C67BC5}"/>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3526975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CA76-D76B-43A4-9CF6-B030A3F6BE24}"/>
              </a:ext>
            </a:extLst>
          </p:cNvPr>
          <p:cNvSpPr>
            <a:spLocks noGrp="1"/>
          </p:cNvSpPr>
          <p:nvPr>
            <p:ph type="title"/>
          </p:nvPr>
        </p:nvSpPr>
        <p:spPr>
          <a:xfrm>
            <a:off x="7883612" y="484632"/>
            <a:ext cx="3816774" cy="1609344"/>
          </a:xfrm>
          <a:ln>
            <a:noFill/>
          </a:ln>
        </p:spPr>
        <p:txBody>
          <a:bodyPr vert="horz" lIns="91440" tIns="45720" rIns="91440" bIns="45720" rtlCol="0" anchor="ctr">
            <a:normAutofit/>
          </a:bodyPr>
          <a:lstStyle/>
          <a:p>
            <a:r>
              <a:rPr lang="en-US"/>
              <a:t>Sankofa </a:t>
            </a:r>
          </a:p>
        </p:txBody>
      </p:sp>
      <p:pic>
        <p:nvPicPr>
          <p:cNvPr id="6" name="Content Placeholder 5" descr="A picture containing drawing&#10;&#10;Description automatically generated">
            <a:extLst>
              <a:ext uri="{FF2B5EF4-FFF2-40B4-BE49-F238E27FC236}">
                <a16:creationId xmlns:a16="http://schemas.microsoft.com/office/drawing/2014/main" id="{9C469FE4-59E1-48ED-BB59-2F8A5D83B22D}"/>
              </a:ext>
            </a:extLst>
          </p:cNvPr>
          <p:cNvPicPr>
            <a:picLocks noGrp="1" noChangeAspect="1"/>
          </p:cNvPicPr>
          <p:nvPr>
            <p:ph idx="1"/>
          </p:nvPr>
        </p:nvPicPr>
        <p:blipFill rotWithShape="1">
          <a:blip r:embed="rId2"/>
          <a:srcRect t="9153" r="-2" b="-2"/>
          <a:stretch/>
        </p:blipFill>
        <p:spPr>
          <a:xfrm>
            <a:off x="3343" y="10"/>
            <a:ext cx="7548923" cy="6857990"/>
          </a:xfrm>
          <a:prstGeom prst="rect">
            <a:avLst/>
          </a:prstGeom>
        </p:spPr>
      </p:pic>
      <p:sp>
        <p:nvSpPr>
          <p:cNvPr id="4" name="Text Placeholder 3">
            <a:extLst>
              <a:ext uri="{FF2B5EF4-FFF2-40B4-BE49-F238E27FC236}">
                <a16:creationId xmlns:a16="http://schemas.microsoft.com/office/drawing/2014/main" id="{5742F62F-6794-4F25-82B8-7099FEAE9DF0}"/>
              </a:ext>
            </a:extLst>
          </p:cNvPr>
          <p:cNvSpPr>
            <a:spLocks noGrp="1"/>
          </p:cNvSpPr>
          <p:nvPr>
            <p:ph type="body" sz="half" idx="2"/>
          </p:nvPr>
        </p:nvSpPr>
        <p:spPr>
          <a:xfrm>
            <a:off x="7883611" y="2121408"/>
            <a:ext cx="3816774" cy="4050792"/>
          </a:xfrm>
        </p:spPr>
        <p:txBody>
          <a:bodyPr vert="horz" lIns="91440" tIns="45720" rIns="91440" bIns="45720" rtlCol="0">
            <a:normAutofit/>
          </a:bodyPr>
          <a:lstStyle/>
          <a:p>
            <a:pPr indent="-182880">
              <a:lnSpc>
                <a:spcPct val="90000"/>
              </a:lnSpc>
              <a:buFont typeface="Wingdings" pitchFamily="2" charset="2"/>
              <a:buChar char="§"/>
            </a:pPr>
            <a:r>
              <a:rPr lang="en-US" sz="1600" dirty="0">
                <a:solidFill>
                  <a:schemeClr val="tx1"/>
                </a:solidFill>
              </a:rPr>
              <a:t>Is an African word from the Akan tribe in Ghana. The literal translation of the word and the symbol is “it is not taboo to fetch what is at risk of being left behind”</a:t>
            </a:r>
            <a:endParaRPr lang="en-US" sz="1600">
              <a:solidFill>
                <a:schemeClr val="tx1"/>
              </a:solidFill>
            </a:endParaRPr>
          </a:p>
          <a:p>
            <a:pPr indent="-182880">
              <a:lnSpc>
                <a:spcPct val="90000"/>
              </a:lnSpc>
              <a:buFont typeface="Wingdings" pitchFamily="2" charset="2"/>
              <a:buChar char="§"/>
            </a:pPr>
            <a:r>
              <a:rPr lang="en-US" sz="1600" dirty="0">
                <a:solidFill>
                  <a:schemeClr val="tx1"/>
                </a:solidFill>
              </a:rPr>
              <a:t>San (return)</a:t>
            </a:r>
            <a:endParaRPr lang="en-US" sz="1600">
              <a:solidFill>
                <a:schemeClr val="tx1"/>
              </a:solidFill>
            </a:endParaRPr>
          </a:p>
          <a:p>
            <a:pPr indent="-182880">
              <a:lnSpc>
                <a:spcPct val="90000"/>
              </a:lnSpc>
              <a:buFont typeface="Wingdings" pitchFamily="2" charset="2"/>
              <a:buChar char="§"/>
            </a:pPr>
            <a:r>
              <a:rPr lang="en-US" sz="1600" dirty="0">
                <a:solidFill>
                  <a:schemeClr val="tx1"/>
                </a:solidFill>
              </a:rPr>
              <a:t>Ko (go)</a:t>
            </a:r>
            <a:endParaRPr lang="en-US" sz="1600">
              <a:solidFill>
                <a:schemeClr val="tx1"/>
              </a:solidFill>
            </a:endParaRPr>
          </a:p>
          <a:p>
            <a:pPr indent="-182880">
              <a:lnSpc>
                <a:spcPct val="90000"/>
              </a:lnSpc>
              <a:buFont typeface="Wingdings" pitchFamily="2" charset="2"/>
              <a:buChar char="§"/>
            </a:pPr>
            <a:r>
              <a:rPr lang="en-US" sz="1600" dirty="0">
                <a:solidFill>
                  <a:schemeClr val="tx1"/>
                </a:solidFill>
              </a:rPr>
              <a:t>Fa (look, seek, and take)</a:t>
            </a:r>
            <a:endParaRPr lang="en-US" sz="1600">
              <a:solidFill>
                <a:schemeClr val="tx1"/>
              </a:solidFill>
            </a:endParaRPr>
          </a:p>
          <a:p>
            <a:pPr indent="-182880">
              <a:lnSpc>
                <a:spcPct val="90000"/>
              </a:lnSpc>
              <a:buFont typeface="Wingdings" pitchFamily="2" charset="2"/>
              <a:buChar char="§"/>
            </a:pPr>
            <a:endParaRPr lang="en-US" sz="1600">
              <a:solidFill>
                <a:schemeClr val="tx1"/>
              </a:solidFill>
            </a:endParaRPr>
          </a:p>
        </p:txBody>
      </p:sp>
      <p:pic>
        <p:nvPicPr>
          <p:cNvPr id="5" name="Picture 4" descr="Logo, company name&#10;&#10;Description automatically generated">
            <a:extLst>
              <a:ext uri="{FF2B5EF4-FFF2-40B4-BE49-F238E27FC236}">
                <a16:creationId xmlns:a16="http://schemas.microsoft.com/office/drawing/2014/main" id="{B6B2DDF6-CCB9-B44C-919F-70FE13BF775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7" name="TextBox 6">
            <a:extLst>
              <a:ext uri="{FF2B5EF4-FFF2-40B4-BE49-F238E27FC236}">
                <a16:creationId xmlns:a16="http://schemas.microsoft.com/office/drawing/2014/main" id="{BACBE00E-2081-0D4F-8DF3-DE6FBBA1667C}"/>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128179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A5CA-66F0-4159-86DA-43DC686AF086}"/>
              </a:ext>
            </a:extLst>
          </p:cNvPr>
          <p:cNvSpPr>
            <a:spLocks noGrp="1"/>
          </p:cNvSpPr>
          <p:nvPr>
            <p:ph type="title"/>
          </p:nvPr>
        </p:nvSpPr>
        <p:spPr>
          <a:xfrm>
            <a:off x="7883612" y="484632"/>
            <a:ext cx="3816774" cy="1609344"/>
          </a:xfrm>
          <a:ln>
            <a:noFill/>
          </a:ln>
        </p:spPr>
        <p:txBody>
          <a:bodyPr vert="horz" lIns="91440" tIns="45720" rIns="91440" bIns="45720" rtlCol="0" anchor="ctr">
            <a:normAutofit/>
          </a:bodyPr>
          <a:lstStyle/>
          <a:p>
            <a:r>
              <a:rPr lang="en-US" dirty="0"/>
              <a:t>The First British Settlement</a:t>
            </a:r>
          </a:p>
        </p:txBody>
      </p:sp>
      <p:pic>
        <p:nvPicPr>
          <p:cNvPr id="6" name="Content Placeholder 5" descr="A picture containing boat, food&#10;&#10;Description automatically generated">
            <a:extLst>
              <a:ext uri="{FF2B5EF4-FFF2-40B4-BE49-F238E27FC236}">
                <a16:creationId xmlns:a16="http://schemas.microsoft.com/office/drawing/2014/main" id="{5C8ED33F-BCF7-4AC0-A3C2-CF2C5351683B}"/>
              </a:ext>
            </a:extLst>
          </p:cNvPr>
          <p:cNvPicPr>
            <a:picLocks noGrp="1" noChangeAspect="1"/>
          </p:cNvPicPr>
          <p:nvPr>
            <p:ph idx="1"/>
          </p:nvPr>
        </p:nvPicPr>
        <p:blipFill rotWithShape="1">
          <a:blip r:embed="rId2"/>
          <a:srcRect l="20176" r="17907"/>
          <a:stretch/>
        </p:blipFill>
        <p:spPr>
          <a:xfrm>
            <a:off x="3343" y="10"/>
            <a:ext cx="7548923" cy="6857990"/>
          </a:xfrm>
          <a:prstGeom prst="rect">
            <a:avLst/>
          </a:prstGeom>
        </p:spPr>
      </p:pic>
      <p:sp>
        <p:nvSpPr>
          <p:cNvPr id="4" name="Text Placeholder 3">
            <a:extLst>
              <a:ext uri="{FF2B5EF4-FFF2-40B4-BE49-F238E27FC236}">
                <a16:creationId xmlns:a16="http://schemas.microsoft.com/office/drawing/2014/main" id="{C6A1A55B-5D82-4A76-973F-FA621F28B4F4}"/>
              </a:ext>
            </a:extLst>
          </p:cNvPr>
          <p:cNvSpPr>
            <a:spLocks noGrp="1"/>
          </p:cNvSpPr>
          <p:nvPr>
            <p:ph type="body" sz="half" idx="2"/>
          </p:nvPr>
        </p:nvSpPr>
        <p:spPr>
          <a:xfrm>
            <a:off x="7883611" y="2121408"/>
            <a:ext cx="3816774" cy="4050792"/>
          </a:xfrm>
        </p:spPr>
        <p:txBody>
          <a:bodyPr vert="horz" lIns="91440" tIns="45720" rIns="91440" bIns="45720" rtlCol="0">
            <a:normAutofit/>
          </a:bodyPr>
          <a:lstStyle/>
          <a:p>
            <a:pPr marL="285750" indent="-182880">
              <a:lnSpc>
                <a:spcPct val="90000"/>
              </a:lnSpc>
              <a:buFont typeface="Wingdings" pitchFamily="2" charset="2"/>
              <a:buChar char="§"/>
            </a:pPr>
            <a:r>
              <a:rPr lang="en-US" sz="1600">
                <a:solidFill>
                  <a:schemeClr val="tx1"/>
                </a:solidFill>
              </a:rPr>
              <a:t>White people did not exist before 1681 </a:t>
            </a:r>
          </a:p>
          <a:p>
            <a:pPr marL="285750" indent="-182880">
              <a:lnSpc>
                <a:spcPct val="90000"/>
              </a:lnSpc>
              <a:buFont typeface="Wingdings" pitchFamily="2" charset="2"/>
              <a:buChar char="§"/>
            </a:pPr>
            <a:r>
              <a:rPr lang="en-US" sz="1600">
                <a:solidFill>
                  <a:schemeClr val="tx1"/>
                </a:solidFill>
              </a:rPr>
              <a:t>Bacon’s Rebellion in 1676 in Jamestown Virginia caused a major paradigm shift in the new colony </a:t>
            </a:r>
          </a:p>
          <a:p>
            <a:pPr marL="285750" indent="-182880">
              <a:lnSpc>
                <a:spcPct val="90000"/>
              </a:lnSpc>
              <a:buFont typeface="Wingdings" pitchFamily="2" charset="2"/>
              <a:buChar char="§"/>
            </a:pPr>
            <a:r>
              <a:rPr lang="en-US" sz="1600">
                <a:solidFill>
                  <a:schemeClr val="tx1"/>
                </a:solidFill>
              </a:rPr>
              <a:t>After 1676 laws and legislation were used to intentionally legalize whiteness as a privileged status and as a matter of law</a:t>
            </a:r>
          </a:p>
          <a:p>
            <a:pPr marL="285750" indent="-182880">
              <a:lnSpc>
                <a:spcPct val="90000"/>
              </a:lnSpc>
              <a:buFont typeface="Wingdings" pitchFamily="2" charset="2"/>
              <a:buChar char="§"/>
            </a:pPr>
            <a:endParaRPr lang="en-US" sz="1600">
              <a:solidFill>
                <a:schemeClr val="tx1"/>
              </a:solidFill>
            </a:endParaRPr>
          </a:p>
          <a:p>
            <a:pPr marL="285750" indent="-182880">
              <a:lnSpc>
                <a:spcPct val="90000"/>
              </a:lnSpc>
              <a:buFont typeface="Wingdings" pitchFamily="2" charset="2"/>
              <a:buChar char="§"/>
            </a:pPr>
            <a:endParaRPr lang="en-US" sz="1600">
              <a:solidFill>
                <a:schemeClr val="tx1"/>
              </a:solidFill>
            </a:endParaRPr>
          </a:p>
        </p:txBody>
      </p:sp>
      <p:pic>
        <p:nvPicPr>
          <p:cNvPr id="5" name="Picture 4" descr="Logo, company name&#10;&#10;Description automatically generated">
            <a:extLst>
              <a:ext uri="{FF2B5EF4-FFF2-40B4-BE49-F238E27FC236}">
                <a16:creationId xmlns:a16="http://schemas.microsoft.com/office/drawing/2014/main" id="{176B41F3-556F-D44B-BFED-0045BE457052}"/>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7" name="TextBox 6">
            <a:extLst>
              <a:ext uri="{FF2B5EF4-FFF2-40B4-BE49-F238E27FC236}">
                <a16:creationId xmlns:a16="http://schemas.microsoft.com/office/drawing/2014/main" id="{09653D59-9672-2E4B-99E7-8544F95D826E}"/>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280152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56A3-B6B0-4ADB-875D-F1348921E539}"/>
              </a:ext>
            </a:extLst>
          </p:cNvPr>
          <p:cNvSpPr>
            <a:spLocks noGrp="1"/>
          </p:cNvSpPr>
          <p:nvPr>
            <p:ph type="title"/>
          </p:nvPr>
        </p:nvSpPr>
        <p:spPr>
          <a:xfrm>
            <a:off x="8156350" y="484632"/>
            <a:ext cx="3544035" cy="1609344"/>
          </a:xfrm>
          <a:ln>
            <a:noFill/>
          </a:ln>
        </p:spPr>
        <p:txBody>
          <a:bodyPr vert="horz" lIns="91440" tIns="45720" rIns="91440" bIns="45720" rtlCol="0" anchor="ctr">
            <a:normAutofit/>
          </a:bodyPr>
          <a:lstStyle/>
          <a:p>
            <a:r>
              <a:rPr lang="en-US"/>
              <a:t>Maryland and Virginia Colonies</a:t>
            </a:r>
            <a:endParaRPr lang="en-US" dirty="0"/>
          </a:p>
        </p:txBody>
      </p:sp>
      <p:pic>
        <p:nvPicPr>
          <p:cNvPr id="6" name="Picture Placeholder 5" descr="A close up of a map&#10;&#10;Description automatically generated">
            <a:extLst>
              <a:ext uri="{FF2B5EF4-FFF2-40B4-BE49-F238E27FC236}">
                <a16:creationId xmlns:a16="http://schemas.microsoft.com/office/drawing/2014/main" id="{A0A208E8-2940-4290-88A3-D436524F2A1B}"/>
              </a:ext>
            </a:extLst>
          </p:cNvPr>
          <p:cNvPicPr>
            <a:picLocks noGrp="1" noChangeAspect="1"/>
          </p:cNvPicPr>
          <p:nvPr>
            <p:ph type="pic" idx="1"/>
          </p:nvPr>
        </p:nvPicPr>
        <p:blipFill>
          <a:blip r:embed="rId2"/>
          <a:srcRect l="18" r="18"/>
          <a:stretch>
            <a:fillRect/>
          </a:stretch>
        </p:blipFill>
        <p:spPr>
          <a:xfrm>
            <a:off x="107156" y="64294"/>
            <a:ext cx="7557579" cy="6593395"/>
          </a:xfrm>
          <a:prstGeom prst="rect">
            <a:avLst/>
          </a:prstGeom>
        </p:spPr>
      </p:pic>
      <p:sp>
        <p:nvSpPr>
          <p:cNvPr id="4" name="Text Placeholder 3">
            <a:extLst>
              <a:ext uri="{FF2B5EF4-FFF2-40B4-BE49-F238E27FC236}">
                <a16:creationId xmlns:a16="http://schemas.microsoft.com/office/drawing/2014/main" id="{4745B40F-90A3-48FD-8823-663FC19915C2}"/>
              </a:ext>
            </a:extLst>
          </p:cNvPr>
          <p:cNvSpPr>
            <a:spLocks noGrp="1"/>
          </p:cNvSpPr>
          <p:nvPr>
            <p:ph type="body" sz="half" idx="2"/>
          </p:nvPr>
        </p:nvSpPr>
        <p:spPr>
          <a:xfrm>
            <a:off x="8156351" y="2121408"/>
            <a:ext cx="3544034" cy="4050792"/>
          </a:xfrm>
        </p:spPr>
        <p:txBody>
          <a:bodyPr vert="horz" lIns="91440" tIns="45720" rIns="91440" bIns="45720" rtlCol="0">
            <a:normAutofit/>
          </a:bodyPr>
          <a:lstStyle/>
          <a:p>
            <a:pPr indent="-182880">
              <a:lnSpc>
                <a:spcPct val="90000"/>
              </a:lnSpc>
              <a:buFont typeface="Wingdings" pitchFamily="2" charset="2"/>
              <a:buChar char="§"/>
            </a:pPr>
            <a:r>
              <a:rPr lang="en-US" sz="1600">
                <a:solidFill>
                  <a:schemeClr val="tx1"/>
                </a:solidFill>
              </a:rPr>
              <a:t>Both were British Colonies and had similar characteristics</a:t>
            </a:r>
          </a:p>
          <a:p>
            <a:pPr marL="285750" indent="-182880">
              <a:lnSpc>
                <a:spcPct val="90000"/>
              </a:lnSpc>
              <a:buFont typeface="Wingdings" pitchFamily="2" charset="2"/>
              <a:buChar char="§"/>
            </a:pPr>
            <a:r>
              <a:rPr lang="en-US" sz="1600">
                <a:solidFill>
                  <a:schemeClr val="tx1"/>
                </a:solidFill>
              </a:rPr>
              <a:t>Their economies were rooted in tobacco (tremendous labor) and required lots of workers</a:t>
            </a:r>
          </a:p>
          <a:p>
            <a:pPr marL="285750" indent="-182880">
              <a:lnSpc>
                <a:spcPct val="90000"/>
              </a:lnSpc>
              <a:buFont typeface="Wingdings" pitchFamily="2" charset="2"/>
              <a:buChar char="§"/>
            </a:pPr>
            <a:r>
              <a:rPr lang="en-US" sz="1600">
                <a:solidFill>
                  <a:schemeClr val="tx1"/>
                </a:solidFill>
              </a:rPr>
              <a:t>Incredible gender imbalance. Between 8-12 men for every woman. </a:t>
            </a:r>
          </a:p>
          <a:p>
            <a:pPr indent="-182880">
              <a:lnSpc>
                <a:spcPct val="90000"/>
              </a:lnSpc>
              <a:buFont typeface="Wingdings" pitchFamily="2" charset="2"/>
              <a:buChar char="§"/>
            </a:pPr>
            <a:endParaRPr lang="en-US" sz="1600">
              <a:solidFill>
                <a:schemeClr val="tx1"/>
              </a:solidFill>
            </a:endParaRPr>
          </a:p>
        </p:txBody>
      </p:sp>
      <p:pic>
        <p:nvPicPr>
          <p:cNvPr id="5" name="Picture 4" descr="Logo, company name&#10;&#10;Description automatically generated">
            <a:extLst>
              <a:ext uri="{FF2B5EF4-FFF2-40B4-BE49-F238E27FC236}">
                <a16:creationId xmlns:a16="http://schemas.microsoft.com/office/drawing/2014/main" id="{0A6500E4-F8D2-514C-B010-2178B792016E}"/>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7" name="TextBox 6">
            <a:extLst>
              <a:ext uri="{FF2B5EF4-FFF2-40B4-BE49-F238E27FC236}">
                <a16:creationId xmlns:a16="http://schemas.microsoft.com/office/drawing/2014/main" id="{D81F624F-88EB-AE47-98D4-A26C83734E07}"/>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414160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EDE7-148E-4E07-9700-426600C648A4}"/>
              </a:ext>
            </a:extLst>
          </p:cNvPr>
          <p:cNvSpPr>
            <a:spLocks noGrp="1"/>
          </p:cNvSpPr>
          <p:nvPr>
            <p:ph type="title"/>
          </p:nvPr>
        </p:nvSpPr>
        <p:spPr>
          <a:xfrm>
            <a:off x="8549640" y="85726"/>
            <a:ext cx="3200400" cy="1085850"/>
          </a:xfrm>
        </p:spPr>
        <p:txBody>
          <a:bodyPr/>
          <a:lstStyle/>
          <a:p>
            <a:r>
              <a:rPr lang="en-US" dirty="0"/>
              <a:t>Indentured Servitude</a:t>
            </a:r>
          </a:p>
        </p:txBody>
      </p:sp>
      <p:pic>
        <p:nvPicPr>
          <p:cNvPr id="10" name="Picture Placeholder 9" descr="A close up of text on a white background&#10;&#10;Description automatically generated">
            <a:extLst>
              <a:ext uri="{FF2B5EF4-FFF2-40B4-BE49-F238E27FC236}">
                <a16:creationId xmlns:a16="http://schemas.microsoft.com/office/drawing/2014/main" id="{438F22B2-1587-4C73-8F97-6647C764F51A}"/>
              </a:ext>
            </a:extLst>
          </p:cNvPr>
          <p:cNvPicPr>
            <a:picLocks noGrp="1" noChangeAspect="1"/>
          </p:cNvPicPr>
          <p:nvPr>
            <p:ph type="pic" idx="1"/>
          </p:nvPr>
        </p:nvPicPr>
        <p:blipFill>
          <a:blip r:embed="rId2"/>
          <a:srcRect t="317" b="317"/>
          <a:stretch>
            <a:fillRect/>
          </a:stretch>
        </p:blipFill>
        <p:spPr/>
      </p:pic>
      <p:sp>
        <p:nvSpPr>
          <p:cNvPr id="4" name="Text Placeholder 3">
            <a:extLst>
              <a:ext uri="{FF2B5EF4-FFF2-40B4-BE49-F238E27FC236}">
                <a16:creationId xmlns:a16="http://schemas.microsoft.com/office/drawing/2014/main" id="{89B1E09B-7F16-4E0A-90D3-812CC0BCE913}"/>
              </a:ext>
            </a:extLst>
          </p:cNvPr>
          <p:cNvSpPr>
            <a:spLocks noGrp="1"/>
          </p:cNvSpPr>
          <p:nvPr>
            <p:ph type="body" sz="half" idx="2"/>
          </p:nvPr>
        </p:nvSpPr>
        <p:spPr>
          <a:xfrm>
            <a:off x="8499634" y="1271587"/>
            <a:ext cx="3692366" cy="5386387"/>
          </a:xfrm>
        </p:spPr>
        <p:txBody>
          <a:bodyPr/>
          <a:lstStyle/>
          <a:p>
            <a:r>
              <a:rPr lang="en-US" dirty="0"/>
              <a:t>… </a:t>
            </a:r>
            <a:r>
              <a:rPr lang="en-US" sz="1800" dirty="0"/>
              <a:t>Of his own free Will and Accord.</a:t>
            </a:r>
          </a:p>
          <a:p>
            <a:pPr marL="285750" indent="-285750">
              <a:buFont typeface="Arial" panose="020B0604020202020204" pitchFamily="34" charset="0"/>
              <a:buChar char="•"/>
            </a:pPr>
            <a:r>
              <a:rPr lang="en-US" sz="1800" dirty="0"/>
              <a:t>By 1530 the population of England and Wales had risen to around 3 million and by 1600 it was about 4 million. </a:t>
            </a:r>
          </a:p>
          <a:p>
            <a:pPr marL="285750" indent="-285750">
              <a:buFont typeface="Arial" panose="020B0604020202020204" pitchFamily="34" charset="0"/>
              <a:buChar char="•"/>
            </a:pPr>
            <a:r>
              <a:rPr lang="en-US" sz="1800" dirty="0"/>
              <a:t>There were lots of poor British people who were on the public dole. </a:t>
            </a:r>
          </a:p>
          <a:p>
            <a:pPr marL="285750" indent="-285750">
              <a:buFont typeface="Arial" panose="020B0604020202020204" pitchFamily="34" charset="0"/>
              <a:buChar char="•"/>
            </a:pPr>
            <a:r>
              <a:rPr lang="en-US" sz="1800" dirty="0"/>
              <a:t>Indentured and enslaved persons were sold and traded like cattle (Edmund Morgan American Slavery: The Ordeal of Colonial Virginia 1975)</a:t>
            </a:r>
          </a:p>
        </p:txBody>
      </p:sp>
      <p:pic>
        <p:nvPicPr>
          <p:cNvPr id="5" name="Picture 4" descr="Logo, company name&#10;&#10;Description automatically generated">
            <a:extLst>
              <a:ext uri="{FF2B5EF4-FFF2-40B4-BE49-F238E27FC236}">
                <a16:creationId xmlns:a16="http://schemas.microsoft.com/office/drawing/2014/main" id="{D7635D8A-E1C5-8E45-B663-FE932854B6DB}"/>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6" name="TextBox 5">
            <a:extLst>
              <a:ext uri="{FF2B5EF4-FFF2-40B4-BE49-F238E27FC236}">
                <a16:creationId xmlns:a16="http://schemas.microsoft.com/office/drawing/2014/main" id="{FCBECA39-D31F-1347-BFD9-5BDE8E36A514}"/>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98785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BD08-F0E8-46BC-A323-E57B54CF163A}"/>
              </a:ext>
            </a:extLst>
          </p:cNvPr>
          <p:cNvSpPr>
            <a:spLocks noGrp="1"/>
          </p:cNvSpPr>
          <p:nvPr>
            <p:ph type="title"/>
          </p:nvPr>
        </p:nvSpPr>
        <p:spPr/>
        <p:txBody>
          <a:bodyPr>
            <a:normAutofit fontScale="90000"/>
          </a:bodyPr>
          <a:lstStyle/>
          <a:p>
            <a:r>
              <a:rPr lang="en-US" dirty="0"/>
              <a:t>      Laborers and Law: Not all laborers equal in terms of labor</a:t>
            </a:r>
          </a:p>
        </p:txBody>
      </p:sp>
      <p:sp>
        <p:nvSpPr>
          <p:cNvPr id="3" name="Text Placeholder 2">
            <a:extLst>
              <a:ext uri="{FF2B5EF4-FFF2-40B4-BE49-F238E27FC236}">
                <a16:creationId xmlns:a16="http://schemas.microsoft.com/office/drawing/2014/main" id="{50233B63-8740-4B39-A71C-29D02509FC29}"/>
              </a:ext>
            </a:extLst>
          </p:cNvPr>
          <p:cNvSpPr>
            <a:spLocks noGrp="1"/>
          </p:cNvSpPr>
          <p:nvPr>
            <p:ph type="body" idx="1"/>
          </p:nvPr>
        </p:nvSpPr>
        <p:spPr/>
        <p:txBody>
          <a:bodyPr/>
          <a:lstStyle/>
          <a:p>
            <a:r>
              <a:rPr lang="en-US" dirty="0">
                <a:solidFill>
                  <a:schemeClr val="tx1"/>
                </a:solidFill>
              </a:rPr>
              <a:t>North American Servitude </a:t>
            </a:r>
          </a:p>
        </p:txBody>
      </p:sp>
      <p:sp>
        <p:nvSpPr>
          <p:cNvPr id="4" name="Content Placeholder 3">
            <a:extLst>
              <a:ext uri="{FF2B5EF4-FFF2-40B4-BE49-F238E27FC236}">
                <a16:creationId xmlns:a16="http://schemas.microsoft.com/office/drawing/2014/main" id="{63B8FEA6-97DB-451A-A8D9-698BBB1AD585}"/>
              </a:ext>
            </a:extLst>
          </p:cNvPr>
          <p:cNvSpPr>
            <a:spLocks noGrp="1"/>
          </p:cNvSpPr>
          <p:nvPr>
            <p:ph sz="half" idx="2"/>
          </p:nvPr>
        </p:nvSpPr>
        <p:spPr/>
        <p:txBody>
          <a:bodyPr/>
          <a:lstStyle/>
          <a:p>
            <a:r>
              <a:rPr lang="en-US" dirty="0"/>
              <a:t>Indenture was for a term of 7-14 years protected by British Law</a:t>
            </a:r>
          </a:p>
          <a:p>
            <a:r>
              <a:rPr lang="en-US" dirty="0"/>
              <a:t>Slavery for Life: No British or International law to prohibit or restrict however the terms were different in North America as opposed to England.</a:t>
            </a:r>
          </a:p>
          <a:p>
            <a:r>
              <a:rPr lang="en-US" dirty="0"/>
              <a:t>Marriage and Family prohibited. If a woman servant became pregnant 7-9 yrs. was added on to her term, and one year to the father.</a:t>
            </a:r>
          </a:p>
          <a:p>
            <a:endParaRPr lang="en-US" dirty="0"/>
          </a:p>
          <a:p>
            <a:endParaRPr lang="en-US" dirty="0"/>
          </a:p>
        </p:txBody>
      </p:sp>
      <p:sp>
        <p:nvSpPr>
          <p:cNvPr id="5" name="Text Placeholder 4">
            <a:extLst>
              <a:ext uri="{FF2B5EF4-FFF2-40B4-BE49-F238E27FC236}">
                <a16:creationId xmlns:a16="http://schemas.microsoft.com/office/drawing/2014/main" id="{B705FBF8-830A-48A5-989E-17F7F60ED052}"/>
              </a:ext>
            </a:extLst>
          </p:cNvPr>
          <p:cNvSpPr>
            <a:spLocks noGrp="1"/>
          </p:cNvSpPr>
          <p:nvPr>
            <p:ph type="body" sz="quarter" idx="3"/>
          </p:nvPr>
        </p:nvSpPr>
        <p:spPr/>
        <p:txBody>
          <a:bodyPr/>
          <a:lstStyle/>
          <a:p>
            <a:r>
              <a:rPr lang="en-US" dirty="0">
                <a:solidFill>
                  <a:schemeClr val="tx1"/>
                </a:solidFill>
              </a:rPr>
              <a:t>England Servitude</a:t>
            </a:r>
          </a:p>
        </p:txBody>
      </p:sp>
      <p:sp>
        <p:nvSpPr>
          <p:cNvPr id="6" name="Content Placeholder 5">
            <a:extLst>
              <a:ext uri="{FF2B5EF4-FFF2-40B4-BE49-F238E27FC236}">
                <a16:creationId xmlns:a16="http://schemas.microsoft.com/office/drawing/2014/main" id="{A011B6DD-1A6A-4E2D-8358-1DB453DC2332}"/>
              </a:ext>
            </a:extLst>
          </p:cNvPr>
          <p:cNvSpPr>
            <a:spLocks noGrp="1"/>
          </p:cNvSpPr>
          <p:nvPr>
            <p:ph sz="quarter" idx="4"/>
          </p:nvPr>
        </p:nvSpPr>
        <p:spPr/>
        <p:txBody>
          <a:bodyPr/>
          <a:lstStyle/>
          <a:p>
            <a:r>
              <a:rPr lang="en-US" dirty="0"/>
              <a:t>Indenture was for a year and was usually renegotiated.</a:t>
            </a:r>
          </a:p>
          <a:p>
            <a:r>
              <a:rPr lang="en-US" dirty="0"/>
              <a:t> In England Indentured servants could marry and have families. It was viewed as the way to produce the next group of workers.</a:t>
            </a:r>
          </a:p>
        </p:txBody>
      </p:sp>
      <p:pic>
        <p:nvPicPr>
          <p:cNvPr id="7" name="Picture 6" descr="Logo, company name&#10;&#10;Description automatically generated">
            <a:extLst>
              <a:ext uri="{FF2B5EF4-FFF2-40B4-BE49-F238E27FC236}">
                <a16:creationId xmlns:a16="http://schemas.microsoft.com/office/drawing/2014/main" id="{F888824B-16B0-4A44-B246-C563E50B8E8D}"/>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8" name="TextBox 7">
            <a:extLst>
              <a:ext uri="{FF2B5EF4-FFF2-40B4-BE49-F238E27FC236}">
                <a16:creationId xmlns:a16="http://schemas.microsoft.com/office/drawing/2014/main" id="{F22DF6BA-C245-784C-A8E6-47C6E9C5AFB1}"/>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3464725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D006-3B1B-42F6-ABC9-CB2042DCF093}"/>
              </a:ext>
            </a:extLst>
          </p:cNvPr>
          <p:cNvSpPr>
            <a:spLocks noGrp="1"/>
          </p:cNvSpPr>
          <p:nvPr>
            <p:ph type="title"/>
          </p:nvPr>
        </p:nvSpPr>
        <p:spPr>
          <a:xfrm>
            <a:off x="4935793" y="484632"/>
            <a:ext cx="6607277" cy="1609344"/>
          </a:xfrm>
        </p:spPr>
        <p:txBody>
          <a:bodyPr vert="horz" lIns="91440" tIns="45720" rIns="91440" bIns="45720" rtlCol="0" anchor="ctr">
            <a:normAutofit/>
          </a:bodyPr>
          <a:lstStyle/>
          <a:p>
            <a:r>
              <a:rPr lang="en-US" sz="4800" dirty="0"/>
              <a:t>Socio-economic Ladder</a:t>
            </a:r>
          </a:p>
        </p:txBody>
      </p:sp>
      <p:pic>
        <p:nvPicPr>
          <p:cNvPr id="13" name="Content Placeholder 12" descr="Upstairs">
            <a:extLst>
              <a:ext uri="{FF2B5EF4-FFF2-40B4-BE49-F238E27FC236}">
                <a16:creationId xmlns:a16="http://schemas.microsoft.com/office/drawing/2014/main" id="{34D10B0B-E4C5-4D65-B784-304FC66E2E1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0038" y="1508389"/>
            <a:ext cx="4243387" cy="4306623"/>
          </a:xfrm>
        </p:spPr>
      </p:pic>
      <p:sp>
        <p:nvSpPr>
          <p:cNvPr id="4" name="Text Placeholder 3">
            <a:extLst>
              <a:ext uri="{FF2B5EF4-FFF2-40B4-BE49-F238E27FC236}">
                <a16:creationId xmlns:a16="http://schemas.microsoft.com/office/drawing/2014/main" id="{0049E141-8687-4D23-94BD-30DF6530973F}"/>
              </a:ext>
            </a:extLst>
          </p:cNvPr>
          <p:cNvSpPr>
            <a:spLocks noGrp="1"/>
          </p:cNvSpPr>
          <p:nvPr>
            <p:ph type="body" sz="half" idx="2"/>
          </p:nvPr>
        </p:nvSpPr>
        <p:spPr>
          <a:xfrm>
            <a:off x="4935794" y="2121408"/>
            <a:ext cx="6607276" cy="4050792"/>
          </a:xfrm>
        </p:spPr>
        <p:txBody>
          <a:bodyPr vert="horz" lIns="91440" tIns="45720" rIns="91440" bIns="45720" rtlCol="0">
            <a:normAutofit/>
          </a:bodyPr>
          <a:lstStyle/>
          <a:p>
            <a:pPr marL="285750" indent="-285750">
              <a:lnSpc>
                <a:spcPct val="90000"/>
              </a:lnSpc>
              <a:buFont typeface="Arial" panose="020B0604020202020204" pitchFamily="34" charset="0"/>
              <a:buChar char="•"/>
            </a:pPr>
            <a:r>
              <a:rPr lang="en-US" sz="1800" dirty="0">
                <a:solidFill>
                  <a:schemeClr val="tx1"/>
                </a:solidFill>
              </a:rPr>
              <a:t>Landholding Elite – Hugh gulf between 1% and all others</a:t>
            </a:r>
          </a:p>
          <a:p>
            <a:pPr marL="285750" indent="-285750">
              <a:lnSpc>
                <a:spcPct val="90000"/>
              </a:lnSpc>
              <a:buFont typeface="Arial" panose="020B0604020202020204" pitchFamily="34" charset="0"/>
              <a:buChar char="•"/>
            </a:pPr>
            <a:r>
              <a:rPr lang="en-US" sz="1800" dirty="0">
                <a:solidFill>
                  <a:schemeClr val="tx1"/>
                </a:solidFill>
              </a:rPr>
              <a:t>Laborers – the vast majority were British men. There were others from Scotland, Ireland, and even smaller numbers from Africa and Native Tribes. </a:t>
            </a:r>
          </a:p>
          <a:p>
            <a:pPr marL="285750" indent="-285750">
              <a:lnSpc>
                <a:spcPct val="90000"/>
              </a:lnSpc>
              <a:buFont typeface="Arial" panose="020B0604020202020204" pitchFamily="34" charset="0"/>
              <a:buChar char="•"/>
            </a:pPr>
            <a:r>
              <a:rPr lang="en-US" sz="1800" dirty="0">
                <a:solidFill>
                  <a:schemeClr val="tx1"/>
                </a:solidFill>
              </a:rPr>
              <a:t>Time period - early 1600’s </a:t>
            </a:r>
          </a:p>
          <a:p>
            <a:pPr>
              <a:lnSpc>
                <a:spcPct val="90000"/>
              </a:lnSpc>
            </a:pPr>
            <a:endParaRPr lang="en-US" sz="1800" dirty="0">
              <a:solidFill>
                <a:schemeClr val="tx1"/>
              </a:solidFill>
            </a:endParaRPr>
          </a:p>
          <a:p>
            <a:pPr>
              <a:lnSpc>
                <a:spcPct val="90000"/>
              </a:lnSpc>
            </a:pPr>
            <a:endParaRPr lang="en-US" sz="1800" dirty="0">
              <a:solidFill>
                <a:schemeClr val="tx1"/>
              </a:solidFill>
            </a:endParaRPr>
          </a:p>
          <a:p>
            <a:pPr>
              <a:lnSpc>
                <a:spcPct val="90000"/>
              </a:lnSpc>
            </a:pPr>
            <a:endParaRPr lang="en-US" sz="1800" dirty="0">
              <a:solidFill>
                <a:schemeClr val="tx1"/>
              </a:solidFill>
            </a:endParaRPr>
          </a:p>
        </p:txBody>
      </p:sp>
      <p:sp>
        <p:nvSpPr>
          <p:cNvPr id="5" name="Oval 4">
            <a:extLst>
              <a:ext uri="{FF2B5EF4-FFF2-40B4-BE49-F238E27FC236}">
                <a16:creationId xmlns:a16="http://schemas.microsoft.com/office/drawing/2014/main" id="{3594B843-9E3B-4123-ABA4-BEAF85D02DFB}"/>
              </a:ext>
            </a:extLst>
          </p:cNvPr>
          <p:cNvSpPr/>
          <p:nvPr/>
        </p:nvSpPr>
        <p:spPr>
          <a:xfrm>
            <a:off x="5397334" y="3978234"/>
            <a:ext cx="6004389" cy="21019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British Europeans           Africans </a:t>
            </a:r>
          </a:p>
          <a:p>
            <a:pPr algn="ctr"/>
            <a:endParaRPr lang="en-US" dirty="0"/>
          </a:p>
          <a:p>
            <a:pPr algn="ctr"/>
            <a:r>
              <a:rPr lang="en-US" dirty="0"/>
              <a:t>   Native tribes  </a:t>
            </a:r>
          </a:p>
        </p:txBody>
      </p:sp>
      <p:pic>
        <p:nvPicPr>
          <p:cNvPr id="6" name="Picture 5" descr="Logo, company name&#10;&#10;Description automatically generated">
            <a:extLst>
              <a:ext uri="{FF2B5EF4-FFF2-40B4-BE49-F238E27FC236}">
                <a16:creationId xmlns:a16="http://schemas.microsoft.com/office/drawing/2014/main" id="{102B6946-47D2-CE40-AAA6-7B7230B5B70C}"/>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7" name="TextBox 6">
            <a:extLst>
              <a:ext uri="{FF2B5EF4-FFF2-40B4-BE49-F238E27FC236}">
                <a16:creationId xmlns:a16="http://schemas.microsoft.com/office/drawing/2014/main" id="{44CC3972-85A7-F24C-886C-25432B54B5C1}"/>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160945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F6D2-3072-427B-8974-A6517D0C0EB8}"/>
              </a:ext>
            </a:extLst>
          </p:cNvPr>
          <p:cNvSpPr>
            <a:spLocks noGrp="1"/>
          </p:cNvSpPr>
          <p:nvPr>
            <p:ph type="title"/>
          </p:nvPr>
        </p:nvSpPr>
        <p:spPr>
          <a:xfrm>
            <a:off x="7819618" y="99681"/>
            <a:ext cx="4039307" cy="1307969"/>
          </a:xfrm>
          <a:ln>
            <a:noFill/>
          </a:ln>
        </p:spPr>
        <p:txBody>
          <a:bodyPr vert="horz" lIns="91440" tIns="45720" rIns="91440" bIns="45720" rtlCol="0" anchor="ctr">
            <a:normAutofit/>
          </a:bodyPr>
          <a:lstStyle/>
          <a:p>
            <a:r>
              <a:rPr lang="en-US" sz="3600" dirty="0"/>
              <a:t>Social life</a:t>
            </a:r>
          </a:p>
        </p:txBody>
      </p:sp>
      <p:pic>
        <p:nvPicPr>
          <p:cNvPr id="6" name="Picture Placeholder 5" descr="A group of people standing in front of a building&#10;&#10;Description automatically generated">
            <a:extLst>
              <a:ext uri="{FF2B5EF4-FFF2-40B4-BE49-F238E27FC236}">
                <a16:creationId xmlns:a16="http://schemas.microsoft.com/office/drawing/2014/main" id="{59191554-6ABA-4262-885E-4C84B8406BDA}"/>
              </a:ext>
            </a:extLst>
          </p:cNvPr>
          <p:cNvPicPr>
            <a:picLocks noGrp="1" noChangeAspect="1"/>
          </p:cNvPicPr>
          <p:nvPr>
            <p:ph type="pic" idx="1"/>
          </p:nvPr>
        </p:nvPicPr>
        <p:blipFill rotWithShape="1">
          <a:blip r:embed="rId2"/>
          <a:srcRect l="6509" r="10935"/>
          <a:stretch/>
        </p:blipFill>
        <p:spPr>
          <a:xfrm>
            <a:off x="3343" y="10"/>
            <a:ext cx="7548923" cy="6857990"/>
          </a:xfrm>
          <a:prstGeom prst="rect">
            <a:avLst/>
          </a:prstGeom>
        </p:spPr>
      </p:pic>
      <p:sp>
        <p:nvSpPr>
          <p:cNvPr id="4" name="Text Placeholder 3">
            <a:extLst>
              <a:ext uri="{FF2B5EF4-FFF2-40B4-BE49-F238E27FC236}">
                <a16:creationId xmlns:a16="http://schemas.microsoft.com/office/drawing/2014/main" id="{88E56223-E318-429E-A7E0-3ECAED049838}"/>
              </a:ext>
            </a:extLst>
          </p:cNvPr>
          <p:cNvSpPr>
            <a:spLocks noGrp="1"/>
          </p:cNvSpPr>
          <p:nvPr>
            <p:ph type="body" sz="half" idx="2"/>
          </p:nvPr>
        </p:nvSpPr>
        <p:spPr>
          <a:xfrm>
            <a:off x="7883611" y="1650206"/>
            <a:ext cx="3816774" cy="4521994"/>
          </a:xfrm>
        </p:spPr>
        <p:txBody>
          <a:bodyPr vert="horz" lIns="91440" tIns="45720" rIns="91440" bIns="45720" rtlCol="0">
            <a:normAutofit/>
          </a:bodyPr>
          <a:lstStyle/>
          <a:p>
            <a:pPr marL="285750" indent="-182880">
              <a:lnSpc>
                <a:spcPct val="90000"/>
              </a:lnSpc>
              <a:buFont typeface="Wingdings" pitchFamily="2" charset="2"/>
              <a:buChar char="§"/>
            </a:pPr>
            <a:r>
              <a:rPr lang="en-US" sz="1800" dirty="0">
                <a:solidFill>
                  <a:schemeClr val="tx1"/>
                </a:solidFill>
              </a:rPr>
              <a:t>Little is known about the social life Pre- Bacon’s Rebellion. The Social context at this juncture within the Jamestown Colony is obscure. </a:t>
            </a:r>
          </a:p>
          <a:p>
            <a:pPr marL="285750" indent="-182880">
              <a:lnSpc>
                <a:spcPct val="90000"/>
              </a:lnSpc>
              <a:buFont typeface="Wingdings" pitchFamily="2" charset="2"/>
              <a:buChar char="§"/>
            </a:pPr>
            <a:r>
              <a:rPr lang="en-US" sz="1800" dirty="0">
                <a:solidFill>
                  <a:schemeClr val="tx1"/>
                </a:solidFill>
              </a:rPr>
              <a:t>What we do know, is that British and African Laborers lived, ate, worked, and slept together.</a:t>
            </a:r>
          </a:p>
          <a:p>
            <a:pPr marL="285750" indent="-182880">
              <a:lnSpc>
                <a:spcPct val="90000"/>
              </a:lnSpc>
              <a:buFont typeface="Wingdings" pitchFamily="2" charset="2"/>
              <a:buChar char="§"/>
            </a:pPr>
            <a:r>
              <a:rPr lang="en-US" sz="1800" dirty="0">
                <a:solidFill>
                  <a:schemeClr val="tx1"/>
                </a:solidFill>
              </a:rPr>
              <a:t>Faced same opportunities to advance, once one was free of their term of service.  </a:t>
            </a:r>
          </a:p>
        </p:txBody>
      </p:sp>
      <p:pic>
        <p:nvPicPr>
          <p:cNvPr id="5" name="Picture 4" descr="Logo, company name&#10;&#10;Description automatically generated">
            <a:extLst>
              <a:ext uri="{FF2B5EF4-FFF2-40B4-BE49-F238E27FC236}">
                <a16:creationId xmlns:a16="http://schemas.microsoft.com/office/drawing/2014/main" id="{E1422734-C3B2-E542-8D1B-55E985FC8007}"/>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417605" y="5179790"/>
            <a:ext cx="1774395" cy="1774395"/>
          </a:xfrm>
          <a:prstGeom prst="rect">
            <a:avLst/>
          </a:prstGeom>
        </p:spPr>
      </p:pic>
      <p:sp>
        <p:nvSpPr>
          <p:cNvPr id="7" name="TextBox 6">
            <a:extLst>
              <a:ext uri="{FF2B5EF4-FFF2-40B4-BE49-F238E27FC236}">
                <a16:creationId xmlns:a16="http://schemas.microsoft.com/office/drawing/2014/main" id="{24F2D5AD-DF6D-8342-B1D8-FC14FC64D311}"/>
              </a:ext>
            </a:extLst>
          </p:cNvPr>
          <p:cNvSpPr txBox="1"/>
          <p:nvPr/>
        </p:nvSpPr>
        <p:spPr>
          <a:xfrm>
            <a:off x="10251544" y="6435306"/>
            <a:ext cx="2106515" cy="276999"/>
          </a:xfrm>
          <a:prstGeom prst="rect">
            <a:avLst/>
          </a:prstGeom>
          <a:noFill/>
        </p:spPr>
        <p:txBody>
          <a:bodyPr wrap="square" rtlCol="0">
            <a:spAutoFit/>
          </a:bodyPr>
          <a:lstStyle/>
          <a:p>
            <a:pPr algn="ctr"/>
            <a:r>
              <a:rPr lang="en-US" sz="1200" dirty="0" err="1"/>
              <a:t>www.OARonline.org</a:t>
            </a:r>
            <a:endParaRPr lang="en-US" sz="1200" dirty="0"/>
          </a:p>
        </p:txBody>
      </p:sp>
    </p:spTree>
    <p:extLst>
      <p:ext uri="{BB962C8B-B14F-4D97-AF65-F5344CB8AC3E}">
        <p14:creationId xmlns:p14="http://schemas.microsoft.com/office/powerpoint/2010/main" val="28331073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4A2B0ED8E8BB468B249896CCD0D7FE" ma:contentTypeVersion="4" ma:contentTypeDescription="Create a new document." ma:contentTypeScope="" ma:versionID="ee23b57e004a0126b141b63c32520ddb">
  <xsd:schema xmlns:xsd="http://www.w3.org/2001/XMLSchema" xmlns:xs="http://www.w3.org/2001/XMLSchema" xmlns:p="http://schemas.microsoft.com/office/2006/metadata/properties" xmlns:ns3="f2700602-3528-42c2-bfb8-923becdf9b5f" targetNamespace="http://schemas.microsoft.com/office/2006/metadata/properties" ma:root="true" ma:fieldsID="a07c92dd8151fd4744eeeb603b9a7751" ns3:_="">
    <xsd:import namespace="f2700602-3528-42c2-bfb8-923becdf9b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00602-3528-42c2-bfb8-923becdf9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88F528-DBAB-42EE-8A38-70084015C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00602-3528-42c2-bfb8-923becdf9b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9F2713-B210-4406-99BB-7111CB34841B}">
  <ds:schemaRefs>
    <ds:schemaRef ds:uri="http://schemas.microsoft.com/sharepoint/v3/contenttype/forms"/>
  </ds:schemaRefs>
</ds:datastoreItem>
</file>

<file path=customXml/itemProps3.xml><?xml version="1.0" encoding="utf-8"?>
<ds:datastoreItem xmlns:ds="http://schemas.openxmlformats.org/officeDocument/2006/customXml" ds:itemID="{BF67C1B7-A6FE-41A1-873E-BC2A92059A0C}">
  <ds:schemaRefs>
    <ds:schemaRef ds:uri="http://purl.org/dc/dcmitype/"/>
    <ds:schemaRef ds:uri="f2700602-3528-42c2-bfb8-923becdf9b5f"/>
    <ds:schemaRef ds:uri="http://schemas.microsoft.com/office/2006/metadata/propertie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TotalTime>
  <Words>2194</Words>
  <Application>Microsoft Macintosh PowerPoint</Application>
  <PresentationFormat>Widescreen</PresentationFormat>
  <Paragraphs>193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Rockwell Extra Bold</vt:lpstr>
      <vt:lpstr>Wingdings</vt:lpstr>
      <vt:lpstr>Wood Type</vt:lpstr>
      <vt:lpstr>A History of American Whiteness </vt:lpstr>
      <vt:lpstr>THIS PRESENTATION IS FOR OAR USE ONLY</vt:lpstr>
      <vt:lpstr>Sankofa </vt:lpstr>
      <vt:lpstr>The First British Settlement</vt:lpstr>
      <vt:lpstr>Maryland and Virginia Colonies</vt:lpstr>
      <vt:lpstr>Indentured Servitude</vt:lpstr>
      <vt:lpstr>      Laborers and Law: Not all laborers equal in terms of labor</vt:lpstr>
      <vt:lpstr>Socio-economic Ladder</vt:lpstr>
      <vt:lpstr>Social life</vt:lpstr>
      <vt:lpstr>Note:</vt:lpstr>
      <vt:lpstr>Maryland Colony Lawmakers</vt:lpstr>
      <vt:lpstr>       Anti-miscegenation law</vt:lpstr>
      <vt:lpstr>    Anti-miscegenation law</vt:lpstr>
      <vt:lpstr>Maryland Colony Law of 1664</vt:lpstr>
      <vt:lpstr>The Law had four Provisions</vt:lpstr>
      <vt:lpstr>        The Law of 1681</vt:lpstr>
      <vt:lpstr>   1664 ------------?------------1681</vt:lpstr>
      <vt:lpstr>      Seeds of Rebellion</vt:lpstr>
      <vt:lpstr>Lessons of Bacon’s Rebellion</vt:lpstr>
      <vt:lpstr>         Divide and Conquer</vt:lpstr>
      <vt:lpstr>          Social Hierarchy </vt:lpstr>
      <vt:lpstr>           White People</vt:lpstr>
      <vt:lpstr>The Naturalization Act of 1790</vt:lpstr>
      <vt:lpstr>       Requirements of WHITENESS           in NATURALIZATION LAW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History of American Whiteness </dc:title>
  <dc:creator>Mustafa Saboor</dc:creator>
  <cp:lastModifiedBy>Stephannie Ku</cp:lastModifiedBy>
  <cp:revision>2</cp:revision>
  <dcterms:created xsi:type="dcterms:W3CDTF">2020-09-16T21:02:37Z</dcterms:created>
  <dcterms:modified xsi:type="dcterms:W3CDTF">2020-11-03T18:22:05Z</dcterms:modified>
</cp:coreProperties>
</file>