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7"/>
  </p:notesMasterIdLst>
  <p:sldIdLst>
    <p:sldId id="256" r:id="rId2"/>
    <p:sldId id="272" r:id="rId3"/>
    <p:sldId id="265" r:id="rId4"/>
    <p:sldId id="257" r:id="rId5"/>
    <p:sldId id="258" r:id="rId6"/>
    <p:sldId id="260" r:id="rId7"/>
    <p:sldId id="261" r:id="rId8"/>
    <p:sldId id="262" r:id="rId9"/>
    <p:sldId id="267" r:id="rId10"/>
    <p:sldId id="268" r:id="rId11"/>
    <p:sldId id="263" r:id="rId12"/>
    <p:sldId id="269" r:id="rId13"/>
    <p:sldId id="270" r:id="rId14"/>
    <p:sldId id="271" r:id="rId15"/>
    <p:sldId id="266"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6876B-62EC-4F40-BF06-0D14B3522A0E}" v="73" dt="2020-10-07T18:32:04.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7"/>
  </p:normalViewPr>
  <p:slideViewPr>
    <p:cSldViewPr snapToGrid="0">
      <p:cViewPr varScale="1">
        <p:scale>
          <a:sx n="88" d="100"/>
          <a:sy n="88" d="100"/>
        </p:scale>
        <p:origin x="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713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751012" y="609601"/>
            <a:ext cx="8676222" cy="32004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751012" y="3886200"/>
            <a:ext cx="8676222" cy="1905000"/>
          </a:xfrm>
          <a:prstGeom prst="rect">
            <a:avLst/>
          </a:prstGeom>
          <a:noFill/>
          <a:ln>
            <a:noFill/>
          </a:ln>
        </p:spPr>
        <p:txBody>
          <a:bodyPr spcFirstLastPara="1" wrap="square" lIns="91425" tIns="45700" rIns="91425" bIns="45700" anchor="t" anchorCtr="0">
            <a:noAutofit/>
          </a:bodyPr>
          <a:lstStyle>
            <a:lvl1pPr lvl="0" algn="ctr">
              <a:spcBef>
                <a:spcPts val="420"/>
              </a:spcBef>
              <a:spcAft>
                <a:spcPts val="0"/>
              </a:spcAft>
              <a:buSzPts val="2100"/>
              <a:buNone/>
              <a:defRPr sz="2100">
                <a:solidFill>
                  <a:schemeClr val="lt1"/>
                </a:solidFill>
              </a:defRPr>
            </a:lvl1pPr>
            <a:lvl2pPr lvl="1" algn="ctr">
              <a:spcBef>
                <a:spcPts val="600"/>
              </a:spcBef>
              <a:spcAft>
                <a:spcPts val="0"/>
              </a:spcAft>
              <a:buSzPts val="1800"/>
              <a:buNone/>
              <a:defRPr>
                <a:solidFill>
                  <a:schemeClr val="lt1"/>
                </a:solidFill>
              </a:defRPr>
            </a:lvl2pPr>
            <a:lvl3pPr lvl="2" algn="ctr">
              <a:spcBef>
                <a:spcPts val="600"/>
              </a:spcBef>
              <a:spcAft>
                <a:spcPts val="0"/>
              </a:spcAft>
              <a:buSzPts val="1600"/>
              <a:buNone/>
              <a:defRPr>
                <a:solidFill>
                  <a:schemeClr val="lt1"/>
                </a:solidFill>
              </a:defRPr>
            </a:lvl3pPr>
            <a:lvl4pPr lvl="3" algn="ctr">
              <a:spcBef>
                <a:spcPts val="600"/>
              </a:spcBef>
              <a:spcAft>
                <a:spcPts val="0"/>
              </a:spcAft>
              <a:buSzPts val="1400"/>
              <a:buNone/>
              <a:defRPr>
                <a:solidFill>
                  <a:schemeClr val="lt1"/>
                </a:solidFill>
              </a:defRPr>
            </a:lvl4pPr>
            <a:lvl5pPr lvl="4" algn="ctr">
              <a:spcBef>
                <a:spcPts val="600"/>
              </a:spcBef>
              <a:spcAft>
                <a:spcPts val="0"/>
              </a:spcAft>
              <a:buSzPts val="14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a:endParaRPr/>
          </a:p>
        </p:txBody>
      </p:sp>
      <p:sp>
        <p:nvSpPr>
          <p:cNvPr id="14" name="Google Shape;14;p2"/>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141413" y="4732865"/>
            <a:ext cx="99060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a:spLocks noGrp="1"/>
          </p:cNvSpPr>
          <p:nvPr>
            <p:ph type="pic" idx="2"/>
          </p:nvPr>
        </p:nvSpPr>
        <p:spPr>
          <a:xfrm>
            <a:off x="1979612" y="932112"/>
            <a:ext cx="8225944" cy="3164976"/>
          </a:xfrm>
          <a:prstGeom prst="roundRect">
            <a:avLst>
              <a:gd name="adj" fmla="val 4380"/>
            </a:avLst>
          </a:prstGeom>
          <a:noFill/>
          <a:ln w="381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9pPr>
          </a:lstStyle>
          <a:p>
            <a:endParaRPr/>
          </a:p>
        </p:txBody>
      </p:sp>
      <p:sp>
        <p:nvSpPr>
          <p:cNvPr id="71" name="Google Shape;71;p11"/>
          <p:cNvSpPr txBox="1">
            <a:spLocks noGrp="1"/>
          </p:cNvSpPr>
          <p:nvPr>
            <p:ph type="body" idx="1"/>
          </p:nvPr>
        </p:nvSpPr>
        <p:spPr>
          <a:xfrm>
            <a:off x="1141413" y="5299603"/>
            <a:ext cx="9906000" cy="493712"/>
          </a:xfrm>
          <a:prstGeom prst="rect">
            <a:avLst/>
          </a:prstGeom>
          <a:noFill/>
          <a:ln>
            <a:noFill/>
          </a:ln>
        </p:spPr>
        <p:txBody>
          <a:bodyPr spcFirstLastPara="1" wrap="square" lIns="91425" tIns="45700" rIns="91425" bIns="45700" anchor="ctr" anchorCtr="0">
            <a:noAutofit/>
          </a:bodyPr>
          <a:lstStyle>
            <a:lvl1pPr marL="457200" lvl="0" indent="-228600" algn="l">
              <a:spcBef>
                <a:spcPts val="280"/>
              </a:spcBef>
              <a:spcAft>
                <a:spcPts val="0"/>
              </a:spcAft>
              <a:buSzPts val="1400"/>
              <a:buNone/>
              <a:defRPr sz="14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72" name="Google Shape;72;p11"/>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1141412" y="609601"/>
            <a:ext cx="9905999" cy="31241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body" idx="1"/>
          </p:nvPr>
        </p:nvSpPr>
        <p:spPr>
          <a:xfrm>
            <a:off x="1141411" y="4343400"/>
            <a:ext cx="9906000" cy="1447800"/>
          </a:xfrm>
          <a:prstGeom prst="rect">
            <a:avLst/>
          </a:prstGeom>
          <a:noFill/>
          <a:ln>
            <a:noFill/>
          </a:ln>
        </p:spPr>
        <p:txBody>
          <a:bodyPr spcFirstLastPara="1" wrap="square" lIns="91425" tIns="45700" rIns="91425" bIns="45700" anchor="ctr" anchorCtr="0">
            <a:noAutofit/>
          </a:bodyPr>
          <a:lstStyle>
            <a:lvl1pPr marL="457200" lvl="0" indent="-228600" algn="l">
              <a:spcBef>
                <a:spcPts val="400"/>
              </a:spcBef>
              <a:spcAft>
                <a:spcPts val="0"/>
              </a:spcAft>
              <a:buSzPts val="2000"/>
              <a:buNone/>
              <a:defRPr sz="20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78" name="Google Shape;78;p12"/>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13"/>
          <p:cNvSpPr txBox="1"/>
          <p:nvPr/>
        </p:nvSpPr>
        <p:spPr>
          <a:xfrm>
            <a:off x="836612" y="786824"/>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83" name="Google Shape;83;p13"/>
          <p:cNvSpPr txBox="1"/>
          <p:nvPr/>
        </p:nvSpPr>
        <p:spPr>
          <a:xfrm>
            <a:off x="10437812"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84" name="Google Shape;84;p13"/>
          <p:cNvSpPr txBox="1">
            <a:spLocks noGrp="1"/>
          </p:cNvSpPr>
          <p:nvPr>
            <p:ph type="title"/>
          </p:nvPr>
        </p:nvSpPr>
        <p:spPr>
          <a:xfrm>
            <a:off x="1446213" y="609601"/>
            <a:ext cx="9296398" cy="27431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body" idx="1"/>
          </p:nvPr>
        </p:nvSpPr>
        <p:spPr>
          <a:xfrm>
            <a:off x="1674812" y="3352800"/>
            <a:ext cx="8839202"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400"/>
              </a:spcBef>
              <a:spcAft>
                <a:spcPts val="0"/>
              </a:spcAft>
              <a:buSzPts val="2000"/>
              <a:buFont typeface="Century Gothic"/>
              <a:buNone/>
              <a:defRPr/>
            </a:lvl1pPr>
            <a:lvl2pPr marL="914400" lvl="1" indent="-228600" algn="l">
              <a:spcBef>
                <a:spcPts val="600"/>
              </a:spcBef>
              <a:spcAft>
                <a:spcPts val="0"/>
              </a:spcAft>
              <a:buSzPts val="1800"/>
              <a:buFont typeface="Century Gothic"/>
              <a:buNone/>
              <a:defRPr/>
            </a:lvl2pPr>
            <a:lvl3pPr marL="1371600" lvl="2" indent="-228600" algn="l">
              <a:spcBef>
                <a:spcPts val="600"/>
              </a:spcBef>
              <a:spcAft>
                <a:spcPts val="0"/>
              </a:spcAft>
              <a:buSzPts val="1600"/>
              <a:buFont typeface="Century Gothic"/>
              <a:buNone/>
              <a:defRPr/>
            </a:lvl3pPr>
            <a:lvl4pPr marL="1828800" lvl="3" indent="-228600" algn="l">
              <a:spcBef>
                <a:spcPts val="600"/>
              </a:spcBef>
              <a:spcAft>
                <a:spcPts val="0"/>
              </a:spcAft>
              <a:buSzPts val="1400"/>
              <a:buFont typeface="Century Gothic"/>
              <a:buNone/>
              <a:defRPr/>
            </a:lvl4pPr>
            <a:lvl5pPr marL="2286000" lvl="4" indent="-228600" algn="l">
              <a:spcBef>
                <a:spcPts val="600"/>
              </a:spcBef>
              <a:spcAft>
                <a:spcPts val="0"/>
              </a:spcAft>
              <a:buSzPts val="1400"/>
              <a:buFont typeface="Century Gothic"/>
              <a:buNone/>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86" name="Google Shape;86;p13"/>
          <p:cNvSpPr txBox="1">
            <a:spLocks noGrp="1"/>
          </p:cNvSpPr>
          <p:nvPr>
            <p:ph type="body" idx="2"/>
          </p:nvPr>
        </p:nvSpPr>
        <p:spPr>
          <a:xfrm>
            <a:off x="1141411" y="4343400"/>
            <a:ext cx="9906000" cy="1447800"/>
          </a:xfrm>
          <a:prstGeom prst="rect">
            <a:avLst/>
          </a:prstGeom>
          <a:noFill/>
          <a:ln>
            <a:noFill/>
          </a:ln>
        </p:spPr>
        <p:txBody>
          <a:bodyPr spcFirstLastPara="1" wrap="square" lIns="91425" tIns="45700" rIns="91425" bIns="45700" anchor="ctr" anchorCtr="0">
            <a:noAutofit/>
          </a:bodyPr>
          <a:lstStyle>
            <a:lvl1pPr marL="457200" lvl="0" indent="-228600" algn="l">
              <a:spcBef>
                <a:spcPts val="400"/>
              </a:spcBef>
              <a:spcAft>
                <a:spcPts val="0"/>
              </a:spcAft>
              <a:buSzPts val="2000"/>
              <a:buNone/>
              <a:defRPr sz="20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87" name="Google Shape;87;p13"/>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1141412" y="3308581"/>
            <a:ext cx="9906000"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1141410" y="4777381"/>
            <a:ext cx="9906001" cy="8604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93" name="Google Shape;93;p14"/>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6"/>
        <p:cNvGrpSpPr/>
        <p:nvPr/>
      </p:nvGrpSpPr>
      <p:grpSpPr>
        <a:xfrm>
          <a:off x="0" y="0"/>
          <a:ext cx="0" cy="0"/>
          <a:chOff x="0" y="0"/>
          <a:chExt cx="0" cy="0"/>
        </a:xfrm>
      </p:grpSpPr>
      <p:sp>
        <p:nvSpPr>
          <p:cNvPr id="97" name="Google Shape;97;p15"/>
          <p:cNvSpPr txBox="1"/>
          <p:nvPr/>
        </p:nvSpPr>
        <p:spPr>
          <a:xfrm>
            <a:off x="836612" y="786824"/>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98" name="Google Shape;98;p15"/>
          <p:cNvSpPr txBox="1"/>
          <p:nvPr/>
        </p:nvSpPr>
        <p:spPr>
          <a:xfrm>
            <a:off x="10437812"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99" name="Google Shape;99;p15"/>
          <p:cNvSpPr txBox="1">
            <a:spLocks noGrp="1"/>
          </p:cNvSpPr>
          <p:nvPr>
            <p:ph type="title"/>
          </p:nvPr>
        </p:nvSpPr>
        <p:spPr>
          <a:xfrm>
            <a:off x="1446213" y="609601"/>
            <a:ext cx="9296398" cy="27431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1141412" y="3886200"/>
            <a:ext cx="9906000" cy="8890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0" cap="none">
                <a:solidFill>
                  <a:schemeClr val="accent1"/>
                </a:solidFill>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1" name="Google Shape;101;p15"/>
          <p:cNvSpPr txBox="1">
            <a:spLocks noGrp="1"/>
          </p:cNvSpPr>
          <p:nvPr>
            <p:ph type="body" idx="2"/>
          </p:nvPr>
        </p:nvSpPr>
        <p:spPr>
          <a:xfrm>
            <a:off x="1141411" y="4775200"/>
            <a:ext cx="9906000" cy="1016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102" name="Google Shape;102;p15"/>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1141412" y="609601"/>
            <a:ext cx="9905999" cy="27431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32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body" idx="1"/>
          </p:nvPr>
        </p:nvSpPr>
        <p:spPr>
          <a:xfrm>
            <a:off x="1141412" y="3505200"/>
            <a:ext cx="99060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cap="none">
                <a:solidFill>
                  <a:schemeClr val="lt1"/>
                </a:solidFill>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8" name="Google Shape;108;p16"/>
          <p:cNvSpPr txBox="1">
            <a:spLocks noGrp="1"/>
          </p:cNvSpPr>
          <p:nvPr>
            <p:ph type="body" idx="2"/>
          </p:nvPr>
        </p:nvSpPr>
        <p:spPr>
          <a:xfrm>
            <a:off x="1141411" y="4343400"/>
            <a:ext cx="9906000" cy="14478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109" name="Google Shape;109;p16"/>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body" idx="1"/>
          </p:nvPr>
        </p:nvSpPr>
        <p:spPr>
          <a:xfrm rot="5400000">
            <a:off x="4532311" y="-723900"/>
            <a:ext cx="3124201" cy="990599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15" name="Google Shape;115;p17"/>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rot="5400000">
            <a:off x="7351354" y="2095143"/>
            <a:ext cx="5181601" cy="22105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rot="5400000">
            <a:off x="2322512" y="-571500"/>
            <a:ext cx="5181600" cy="7543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21" name="Google Shape;121;p18"/>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141413" y="2666999"/>
            <a:ext cx="9905998" cy="3124201"/>
          </a:xfrm>
          <a:prstGeom prst="rect">
            <a:avLst/>
          </a:prstGeom>
          <a:noFill/>
          <a:ln>
            <a:noFill/>
          </a:ln>
        </p:spPr>
        <p:txBody>
          <a:bodyPr spcFirstLastPara="1" wrap="square" lIns="91425" tIns="45700" rIns="91425" bIns="45700" anchor="ctr" anchorCtr="0">
            <a:no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0" name="Google Shape;20;p3"/>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41412" y="2666999"/>
            <a:ext cx="4876800" cy="3124201"/>
          </a:xfrm>
          <a:prstGeom prst="rect">
            <a:avLst/>
          </a:prstGeom>
          <a:noFill/>
          <a:ln>
            <a:noFill/>
          </a:ln>
        </p:spPr>
        <p:txBody>
          <a:bodyPr spcFirstLastPara="1" wrap="square" lIns="91425" tIns="45700" rIns="91425" bIns="45700" anchor="ctr" anchorCtr="0">
            <a:noAutofit/>
          </a:bodyPr>
          <a:lstStyle>
            <a:lvl1pPr marL="457200" lvl="0" indent="-342900" algn="l">
              <a:spcBef>
                <a:spcPts val="360"/>
              </a:spcBef>
              <a:spcAft>
                <a:spcPts val="0"/>
              </a:spcAft>
              <a:buSzPts val="1800"/>
              <a:buChar char="•"/>
              <a:defRPr sz="1800"/>
            </a:lvl1pPr>
            <a:lvl2pPr marL="914400" lvl="1" indent="-330200" algn="l">
              <a:spcBef>
                <a:spcPts val="600"/>
              </a:spcBef>
              <a:spcAft>
                <a:spcPts val="0"/>
              </a:spcAft>
              <a:buSzPts val="1600"/>
              <a:buChar char="•"/>
              <a:defRPr sz="1600"/>
            </a:lvl2pPr>
            <a:lvl3pPr marL="1371600" lvl="2" indent="-317500" algn="l">
              <a:spcBef>
                <a:spcPts val="600"/>
              </a:spcBef>
              <a:spcAft>
                <a:spcPts val="0"/>
              </a:spcAft>
              <a:buSzPts val="1400"/>
              <a:buChar char="•"/>
              <a:defRPr sz="1400"/>
            </a:lvl3pPr>
            <a:lvl4pPr marL="1828800" lvl="3" indent="-304800" algn="l">
              <a:spcBef>
                <a:spcPts val="600"/>
              </a:spcBef>
              <a:spcAft>
                <a:spcPts val="0"/>
              </a:spcAft>
              <a:buSzPts val="1200"/>
              <a:buChar char="•"/>
              <a:defRPr sz="1200"/>
            </a:lvl4pPr>
            <a:lvl5pPr marL="2286000" lvl="4" indent="-304800" algn="l">
              <a:spcBef>
                <a:spcPts val="600"/>
              </a:spcBef>
              <a:spcAft>
                <a:spcPts val="0"/>
              </a:spcAft>
              <a:buSzPts val="1200"/>
              <a:buChar char="•"/>
              <a:defRPr sz="1200"/>
            </a:lvl5pPr>
            <a:lvl6pPr marL="2743200" lvl="5" indent="-304800" algn="l">
              <a:spcBef>
                <a:spcPts val="600"/>
              </a:spcBef>
              <a:spcAft>
                <a:spcPts val="0"/>
              </a:spcAft>
              <a:buSzPts val="1200"/>
              <a:buChar char="•"/>
              <a:defRPr sz="1200"/>
            </a:lvl6pPr>
            <a:lvl7pPr marL="3200400" lvl="6" indent="-304800" algn="l">
              <a:spcBef>
                <a:spcPts val="600"/>
              </a:spcBef>
              <a:spcAft>
                <a:spcPts val="0"/>
              </a:spcAft>
              <a:buSzPts val="1200"/>
              <a:buChar char="•"/>
              <a:defRPr sz="1200"/>
            </a:lvl7pPr>
            <a:lvl8pPr marL="3657600" lvl="7" indent="-304800" algn="l">
              <a:spcBef>
                <a:spcPts val="600"/>
              </a:spcBef>
              <a:spcAft>
                <a:spcPts val="0"/>
              </a:spcAft>
              <a:buSzPts val="1200"/>
              <a:buChar char="•"/>
              <a:defRPr sz="1200"/>
            </a:lvl8pPr>
            <a:lvl9pPr marL="4114800" lvl="8" indent="-304800" algn="l">
              <a:spcBef>
                <a:spcPts val="600"/>
              </a:spcBef>
              <a:spcAft>
                <a:spcPts val="600"/>
              </a:spcAft>
              <a:buSzPts val="1200"/>
              <a:buChar char="•"/>
              <a:defRPr sz="1200"/>
            </a:lvl9pPr>
          </a:lstStyle>
          <a:p>
            <a:endParaRPr/>
          </a:p>
        </p:txBody>
      </p:sp>
      <p:sp>
        <p:nvSpPr>
          <p:cNvPr id="26" name="Google Shape;26;p4"/>
          <p:cNvSpPr txBox="1">
            <a:spLocks noGrp="1"/>
          </p:cNvSpPr>
          <p:nvPr>
            <p:ph type="body" idx="2"/>
          </p:nvPr>
        </p:nvSpPr>
        <p:spPr>
          <a:xfrm>
            <a:off x="6170612" y="2667000"/>
            <a:ext cx="4876800" cy="3124200"/>
          </a:xfrm>
          <a:prstGeom prst="rect">
            <a:avLst/>
          </a:prstGeom>
          <a:noFill/>
          <a:ln>
            <a:noFill/>
          </a:ln>
        </p:spPr>
        <p:txBody>
          <a:bodyPr spcFirstLastPara="1" wrap="square" lIns="91425" tIns="45700" rIns="91425" bIns="45700" anchor="ctr" anchorCtr="0">
            <a:noAutofit/>
          </a:bodyPr>
          <a:lstStyle>
            <a:lvl1pPr marL="457200" lvl="0" indent="-342900" algn="l">
              <a:spcBef>
                <a:spcPts val="360"/>
              </a:spcBef>
              <a:spcAft>
                <a:spcPts val="0"/>
              </a:spcAft>
              <a:buSzPts val="1800"/>
              <a:buChar char="•"/>
              <a:defRPr sz="1800"/>
            </a:lvl1pPr>
            <a:lvl2pPr marL="914400" lvl="1" indent="-330200" algn="l">
              <a:spcBef>
                <a:spcPts val="600"/>
              </a:spcBef>
              <a:spcAft>
                <a:spcPts val="0"/>
              </a:spcAft>
              <a:buSzPts val="1600"/>
              <a:buChar char="•"/>
              <a:defRPr sz="1600"/>
            </a:lvl2pPr>
            <a:lvl3pPr marL="1371600" lvl="2" indent="-317500" algn="l">
              <a:spcBef>
                <a:spcPts val="600"/>
              </a:spcBef>
              <a:spcAft>
                <a:spcPts val="0"/>
              </a:spcAft>
              <a:buSzPts val="1400"/>
              <a:buChar char="•"/>
              <a:defRPr sz="1400"/>
            </a:lvl3pPr>
            <a:lvl4pPr marL="1828800" lvl="3" indent="-304800" algn="l">
              <a:spcBef>
                <a:spcPts val="600"/>
              </a:spcBef>
              <a:spcAft>
                <a:spcPts val="0"/>
              </a:spcAft>
              <a:buSzPts val="1200"/>
              <a:buChar char="•"/>
              <a:defRPr sz="1200"/>
            </a:lvl4pPr>
            <a:lvl5pPr marL="2286000" lvl="4" indent="-304800" algn="l">
              <a:spcBef>
                <a:spcPts val="600"/>
              </a:spcBef>
              <a:spcAft>
                <a:spcPts val="0"/>
              </a:spcAft>
              <a:buSzPts val="1200"/>
              <a:buChar char="•"/>
              <a:defRPr sz="1200"/>
            </a:lvl5pPr>
            <a:lvl6pPr marL="2743200" lvl="5" indent="-304800" algn="l">
              <a:spcBef>
                <a:spcPts val="600"/>
              </a:spcBef>
              <a:spcAft>
                <a:spcPts val="0"/>
              </a:spcAft>
              <a:buSzPts val="1200"/>
              <a:buChar char="•"/>
              <a:defRPr sz="1200"/>
            </a:lvl6pPr>
            <a:lvl7pPr marL="3200400" lvl="6" indent="-304800" algn="l">
              <a:spcBef>
                <a:spcPts val="600"/>
              </a:spcBef>
              <a:spcAft>
                <a:spcPts val="0"/>
              </a:spcAft>
              <a:buSzPts val="1200"/>
              <a:buChar char="•"/>
              <a:defRPr sz="1200"/>
            </a:lvl7pPr>
            <a:lvl8pPr marL="3657600" lvl="7" indent="-304800" algn="l">
              <a:spcBef>
                <a:spcPts val="600"/>
              </a:spcBef>
              <a:spcAft>
                <a:spcPts val="0"/>
              </a:spcAft>
              <a:buSzPts val="1200"/>
              <a:buChar char="•"/>
              <a:defRPr sz="1200"/>
            </a:lvl8pPr>
            <a:lvl9pPr marL="4114800" lvl="8" indent="-304800" algn="l">
              <a:spcBef>
                <a:spcPts val="600"/>
              </a:spcBef>
              <a:spcAft>
                <a:spcPts val="600"/>
              </a:spcAft>
              <a:buSzPts val="1200"/>
              <a:buChar char="•"/>
              <a:defRPr sz="1200"/>
            </a:lvl9pPr>
          </a:lstStyle>
          <a:p>
            <a:endParaRPr/>
          </a:p>
        </p:txBody>
      </p:sp>
      <p:sp>
        <p:nvSpPr>
          <p:cNvPr id="27" name="Google Shape;27;p4"/>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751013" y="3308581"/>
            <a:ext cx="8686800" cy="14688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1751011" y="4777381"/>
            <a:ext cx="8686801" cy="860400"/>
          </a:xfrm>
          <a:prstGeom prst="rect">
            <a:avLst/>
          </a:prstGeom>
          <a:noFill/>
          <a:ln>
            <a:noFill/>
          </a:ln>
        </p:spPr>
        <p:txBody>
          <a:bodyPr spcFirstLastPara="1" wrap="square" lIns="91425" tIns="45700" rIns="91425" bIns="45700" anchor="t" anchorCtr="0">
            <a:noAutofit/>
          </a:bodyPr>
          <a:lstStyle>
            <a:lvl1pPr marL="457200" lvl="0" indent="-228600" algn="r">
              <a:spcBef>
                <a:spcPts val="400"/>
              </a:spcBef>
              <a:spcAft>
                <a:spcPts val="0"/>
              </a:spcAft>
              <a:buSzPts val="2000"/>
              <a:buNone/>
              <a:defRPr sz="20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33" name="Google Shape;33;p5"/>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3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429280" y="2658533"/>
            <a:ext cx="4588931"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39" name="Google Shape;39;p6"/>
          <p:cNvSpPr txBox="1">
            <a:spLocks noGrp="1"/>
          </p:cNvSpPr>
          <p:nvPr>
            <p:ph type="body" idx="2"/>
          </p:nvPr>
        </p:nvSpPr>
        <p:spPr>
          <a:xfrm>
            <a:off x="1141412" y="3243262"/>
            <a:ext cx="4876800" cy="25479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600"/>
              </a:spcBef>
              <a:spcAft>
                <a:spcPts val="0"/>
              </a:spcAft>
              <a:buSzPts val="1600"/>
              <a:buChar char="•"/>
              <a:defRPr sz="1600"/>
            </a:lvl2pPr>
            <a:lvl3pPr marL="1371600" lvl="2" indent="-317500" algn="l">
              <a:spcBef>
                <a:spcPts val="600"/>
              </a:spcBef>
              <a:spcAft>
                <a:spcPts val="0"/>
              </a:spcAft>
              <a:buSzPts val="1400"/>
              <a:buChar char="•"/>
              <a:defRPr sz="1400"/>
            </a:lvl3pPr>
            <a:lvl4pPr marL="1828800" lvl="3" indent="-304800" algn="l">
              <a:spcBef>
                <a:spcPts val="600"/>
              </a:spcBef>
              <a:spcAft>
                <a:spcPts val="0"/>
              </a:spcAft>
              <a:buSzPts val="1200"/>
              <a:buChar char="•"/>
              <a:defRPr sz="1200"/>
            </a:lvl4pPr>
            <a:lvl5pPr marL="2286000" lvl="4" indent="-304800" algn="l">
              <a:spcBef>
                <a:spcPts val="600"/>
              </a:spcBef>
              <a:spcAft>
                <a:spcPts val="0"/>
              </a:spcAft>
              <a:buSzPts val="1200"/>
              <a:buChar char="•"/>
              <a:defRPr sz="1200"/>
            </a:lvl5pPr>
            <a:lvl6pPr marL="2743200" lvl="5" indent="-304800" algn="l">
              <a:spcBef>
                <a:spcPts val="600"/>
              </a:spcBef>
              <a:spcAft>
                <a:spcPts val="0"/>
              </a:spcAft>
              <a:buSzPts val="1200"/>
              <a:buChar char="•"/>
              <a:defRPr sz="1200"/>
            </a:lvl6pPr>
            <a:lvl7pPr marL="3200400" lvl="6" indent="-304800" algn="l">
              <a:spcBef>
                <a:spcPts val="600"/>
              </a:spcBef>
              <a:spcAft>
                <a:spcPts val="0"/>
              </a:spcAft>
              <a:buSzPts val="1200"/>
              <a:buChar char="•"/>
              <a:defRPr sz="1200"/>
            </a:lvl7pPr>
            <a:lvl8pPr marL="3657600" lvl="7" indent="-304800" algn="l">
              <a:spcBef>
                <a:spcPts val="600"/>
              </a:spcBef>
              <a:spcAft>
                <a:spcPts val="0"/>
              </a:spcAft>
              <a:buSzPts val="1200"/>
              <a:buChar char="•"/>
              <a:defRPr sz="1200"/>
            </a:lvl8pPr>
            <a:lvl9pPr marL="4114800" lvl="8" indent="-304800" algn="l">
              <a:spcBef>
                <a:spcPts val="600"/>
              </a:spcBef>
              <a:spcAft>
                <a:spcPts val="600"/>
              </a:spcAft>
              <a:buSzPts val="1200"/>
              <a:buChar char="•"/>
              <a:defRPr sz="1200"/>
            </a:lvl9pPr>
          </a:lstStyle>
          <a:p>
            <a:endParaRPr/>
          </a:p>
        </p:txBody>
      </p:sp>
      <p:sp>
        <p:nvSpPr>
          <p:cNvPr id="40" name="Google Shape;40;p6"/>
          <p:cNvSpPr txBox="1">
            <a:spLocks noGrp="1"/>
          </p:cNvSpPr>
          <p:nvPr>
            <p:ph type="body" idx="3"/>
          </p:nvPr>
        </p:nvSpPr>
        <p:spPr>
          <a:xfrm>
            <a:off x="6443133" y="2667000"/>
            <a:ext cx="4604280"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41" name="Google Shape;41;p6"/>
          <p:cNvSpPr txBox="1">
            <a:spLocks noGrp="1"/>
          </p:cNvSpPr>
          <p:nvPr>
            <p:ph type="body" idx="4"/>
          </p:nvPr>
        </p:nvSpPr>
        <p:spPr>
          <a:xfrm>
            <a:off x="6170612" y="3243262"/>
            <a:ext cx="4876801" cy="25479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600"/>
              </a:spcBef>
              <a:spcAft>
                <a:spcPts val="0"/>
              </a:spcAft>
              <a:buSzPts val="1600"/>
              <a:buChar char="•"/>
              <a:defRPr sz="1600"/>
            </a:lvl2pPr>
            <a:lvl3pPr marL="1371600" lvl="2" indent="-317500" algn="l">
              <a:spcBef>
                <a:spcPts val="600"/>
              </a:spcBef>
              <a:spcAft>
                <a:spcPts val="0"/>
              </a:spcAft>
              <a:buSzPts val="1400"/>
              <a:buChar char="•"/>
              <a:defRPr sz="1400"/>
            </a:lvl3pPr>
            <a:lvl4pPr marL="1828800" lvl="3" indent="-304800" algn="l">
              <a:spcBef>
                <a:spcPts val="600"/>
              </a:spcBef>
              <a:spcAft>
                <a:spcPts val="0"/>
              </a:spcAft>
              <a:buSzPts val="1200"/>
              <a:buChar char="•"/>
              <a:defRPr sz="1200"/>
            </a:lvl4pPr>
            <a:lvl5pPr marL="2286000" lvl="4" indent="-304800" algn="l">
              <a:spcBef>
                <a:spcPts val="600"/>
              </a:spcBef>
              <a:spcAft>
                <a:spcPts val="0"/>
              </a:spcAft>
              <a:buSzPts val="1200"/>
              <a:buChar char="•"/>
              <a:defRPr sz="1200"/>
            </a:lvl5pPr>
            <a:lvl6pPr marL="2743200" lvl="5" indent="-304800" algn="l">
              <a:spcBef>
                <a:spcPts val="600"/>
              </a:spcBef>
              <a:spcAft>
                <a:spcPts val="0"/>
              </a:spcAft>
              <a:buSzPts val="1200"/>
              <a:buChar char="•"/>
              <a:defRPr sz="1200"/>
            </a:lvl6pPr>
            <a:lvl7pPr marL="3200400" lvl="6" indent="-304800" algn="l">
              <a:spcBef>
                <a:spcPts val="600"/>
              </a:spcBef>
              <a:spcAft>
                <a:spcPts val="0"/>
              </a:spcAft>
              <a:buSzPts val="1200"/>
              <a:buChar char="•"/>
              <a:defRPr sz="1200"/>
            </a:lvl7pPr>
            <a:lvl8pPr marL="3657600" lvl="7" indent="-304800" algn="l">
              <a:spcBef>
                <a:spcPts val="600"/>
              </a:spcBef>
              <a:spcAft>
                <a:spcPts val="0"/>
              </a:spcAft>
              <a:buSzPts val="1200"/>
              <a:buChar char="•"/>
              <a:defRPr sz="1200"/>
            </a:lvl8pPr>
            <a:lvl9pPr marL="4114800" lvl="8" indent="-304800" algn="l">
              <a:spcBef>
                <a:spcPts val="600"/>
              </a:spcBef>
              <a:spcAft>
                <a:spcPts val="600"/>
              </a:spcAft>
              <a:buSzPts val="1200"/>
              <a:buChar char="•"/>
              <a:defRPr sz="1200"/>
            </a:lvl9pPr>
          </a:lstStyle>
          <a:p>
            <a:endParaRPr/>
          </a:p>
        </p:txBody>
      </p:sp>
      <p:sp>
        <p:nvSpPr>
          <p:cNvPr id="42" name="Google Shape;42;p6"/>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141411" y="1600200"/>
            <a:ext cx="3549121"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03812" y="609601"/>
            <a:ext cx="5943601" cy="5181600"/>
          </a:xfrm>
          <a:prstGeom prst="rect">
            <a:avLst/>
          </a:prstGeom>
          <a:noFill/>
          <a:ln>
            <a:noFill/>
          </a:ln>
        </p:spPr>
        <p:txBody>
          <a:bodyPr spcFirstLastPara="1" wrap="square" lIns="91425" tIns="45700" rIns="91425" bIns="45700" anchor="ctr" anchorCtr="0">
            <a:noAutofit/>
          </a:bodyPr>
          <a:lstStyle>
            <a:lvl1pPr marL="457200" lvl="0" indent="-355600" algn="l">
              <a:spcBef>
                <a:spcPts val="400"/>
              </a:spcBef>
              <a:spcAft>
                <a:spcPts val="0"/>
              </a:spcAft>
              <a:buSzPts val="2000"/>
              <a:buChar char="•"/>
              <a:defRPr sz="2000"/>
            </a:lvl1pPr>
            <a:lvl2pPr marL="914400" lvl="1" indent="-342900" algn="l">
              <a:spcBef>
                <a:spcPts val="600"/>
              </a:spcBef>
              <a:spcAft>
                <a:spcPts val="0"/>
              </a:spcAft>
              <a:buSzPts val="1800"/>
              <a:buChar char="•"/>
              <a:defRPr sz="1800"/>
            </a:lvl2pPr>
            <a:lvl3pPr marL="1371600" lvl="2" indent="-330200" algn="l">
              <a:spcBef>
                <a:spcPts val="600"/>
              </a:spcBef>
              <a:spcAft>
                <a:spcPts val="0"/>
              </a:spcAft>
              <a:buSzPts val="1600"/>
              <a:buChar char="•"/>
              <a:defRPr sz="1600"/>
            </a:lvl3pPr>
            <a:lvl4pPr marL="1828800" lvl="3" indent="-317500" algn="l">
              <a:spcBef>
                <a:spcPts val="600"/>
              </a:spcBef>
              <a:spcAft>
                <a:spcPts val="0"/>
              </a:spcAft>
              <a:buSzPts val="1400"/>
              <a:buChar char="•"/>
              <a:defRPr sz="1400"/>
            </a:lvl4pPr>
            <a:lvl5pPr marL="2286000" lvl="4" indent="-317500" algn="l">
              <a:spcBef>
                <a:spcPts val="600"/>
              </a:spcBef>
              <a:spcAft>
                <a:spcPts val="0"/>
              </a:spcAft>
              <a:buSzPts val="1400"/>
              <a:buChar char="•"/>
              <a:defRPr sz="1400"/>
            </a:lvl5pPr>
            <a:lvl6pPr marL="2743200" lvl="5" indent="-317500" algn="l">
              <a:spcBef>
                <a:spcPts val="600"/>
              </a:spcBef>
              <a:spcAft>
                <a:spcPts val="0"/>
              </a:spcAft>
              <a:buSzPts val="1400"/>
              <a:buChar char="•"/>
              <a:defRPr sz="1400"/>
            </a:lvl6pPr>
            <a:lvl7pPr marL="3200400" lvl="6" indent="-317500" algn="l">
              <a:spcBef>
                <a:spcPts val="600"/>
              </a:spcBef>
              <a:spcAft>
                <a:spcPts val="0"/>
              </a:spcAft>
              <a:buSzPts val="1400"/>
              <a:buChar char="•"/>
              <a:defRPr sz="1400"/>
            </a:lvl7pPr>
            <a:lvl8pPr marL="3657600" lvl="7" indent="-317500" algn="l">
              <a:spcBef>
                <a:spcPts val="600"/>
              </a:spcBef>
              <a:spcAft>
                <a:spcPts val="0"/>
              </a:spcAft>
              <a:buSzPts val="1400"/>
              <a:buChar char="•"/>
              <a:defRPr sz="1400"/>
            </a:lvl8pPr>
            <a:lvl9pPr marL="4114800" lvl="8" indent="-317500" algn="l">
              <a:spcBef>
                <a:spcPts val="600"/>
              </a:spcBef>
              <a:spcAft>
                <a:spcPts val="600"/>
              </a:spcAft>
              <a:buSzPts val="1400"/>
              <a:buChar char="•"/>
              <a:defRPr sz="1400"/>
            </a:lvl9pPr>
          </a:lstStyle>
          <a:p>
            <a:endParaRPr/>
          </a:p>
        </p:txBody>
      </p:sp>
      <p:sp>
        <p:nvSpPr>
          <p:cNvPr id="57" name="Google Shape;57;p9"/>
          <p:cNvSpPr txBox="1">
            <a:spLocks noGrp="1"/>
          </p:cNvSpPr>
          <p:nvPr>
            <p:ph type="body" idx="2"/>
          </p:nvPr>
        </p:nvSpPr>
        <p:spPr>
          <a:xfrm>
            <a:off x="1141411" y="2971800"/>
            <a:ext cx="3549121" cy="1828800"/>
          </a:xfrm>
          <a:prstGeom prst="rect">
            <a:avLst/>
          </a:prstGeom>
          <a:noFill/>
          <a:ln>
            <a:noFill/>
          </a:ln>
        </p:spPr>
        <p:txBody>
          <a:bodyPr spcFirstLastPara="1" wrap="square" lIns="91425" tIns="45700" rIns="91425" bIns="45700" anchor="ctr"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58" name="Google Shape;58;p9"/>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141411" y="1600200"/>
            <a:ext cx="5334001"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a:spLocks noGrp="1"/>
          </p:cNvSpPr>
          <p:nvPr>
            <p:ph type="pic" idx="2"/>
          </p:nvPr>
        </p:nvSpPr>
        <p:spPr>
          <a:xfrm>
            <a:off x="7433733" y="-18288"/>
            <a:ext cx="3276599" cy="6903720"/>
          </a:xfrm>
          <a:prstGeom prst="rect">
            <a:avLst/>
          </a:prstGeom>
          <a:noFill/>
          <a:ln w="381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600"/>
              <a:buFont typeface="Arial"/>
              <a:buNone/>
              <a:defRPr sz="1600" b="0" i="0" u="none" strike="noStrike" cap="small">
                <a:solidFill>
                  <a:schemeClr val="lt1"/>
                </a:solidFill>
                <a:latin typeface="Century Gothic"/>
                <a:ea typeface="Century Gothic"/>
                <a:cs typeface="Century Gothic"/>
                <a:sym typeface="Century Gothic"/>
              </a:defRPr>
            </a:lvl9pPr>
          </a:lstStyle>
          <a:p>
            <a:endParaRPr/>
          </a:p>
        </p:txBody>
      </p:sp>
      <p:sp>
        <p:nvSpPr>
          <p:cNvPr id="64" name="Google Shape;64;p10"/>
          <p:cNvSpPr txBox="1">
            <a:spLocks noGrp="1"/>
          </p:cNvSpPr>
          <p:nvPr>
            <p:ph type="body" idx="1"/>
          </p:nvPr>
        </p:nvSpPr>
        <p:spPr>
          <a:xfrm>
            <a:off x="1141411" y="2971800"/>
            <a:ext cx="5334001" cy="1828800"/>
          </a:xfrm>
          <a:prstGeom prst="rect">
            <a:avLst/>
          </a:prstGeom>
          <a:noFill/>
          <a:ln>
            <a:noFill/>
          </a:ln>
        </p:spPr>
        <p:txBody>
          <a:bodyPr spcFirstLastPara="1" wrap="square" lIns="91425" tIns="45700" rIns="91425" bIns="45700" anchor="ctr" anchorCtr="0">
            <a:noAutofit/>
          </a:bodyPr>
          <a:lstStyle>
            <a:lvl1pPr marL="457200" lvl="0" indent="-228600" algn="l">
              <a:spcBef>
                <a:spcPts val="360"/>
              </a:spcBef>
              <a:spcAft>
                <a:spcPts val="0"/>
              </a:spcAft>
              <a:buSzPts val="1800"/>
              <a:buNone/>
              <a:defRPr sz="18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65" name="Google Shape;65;p10"/>
          <p:cNvSpPr txBox="1">
            <a:spLocks noGrp="1"/>
          </p:cNvSpPr>
          <p:nvPr>
            <p:ph type="dt" idx="10"/>
          </p:nvPr>
        </p:nvSpPr>
        <p:spPr>
          <a:xfrm>
            <a:off x="6399212" y="5883275"/>
            <a:ext cx="914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41412" y="5883275"/>
            <a:ext cx="5105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742612" y="5883275"/>
            <a:ext cx="3225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accent1"/>
              </a:buClr>
              <a:buSzPts val="3200"/>
              <a:buFont typeface="Century Gothic"/>
              <a:buNone/>
              <a:defRPr sz="32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 name="Google Shape;7;p1"/>
          <p:cNvSpPr txBox="1">
            <a:spLocks noGrp="1"/>
          </p:cNvSpPr>
          <p:nvPr>
            <p:ph type="body" idx="1"/>
          </p:nvPr>
        </p:nvSpPr>
        <p:spPr>
          <a:xfrm>
            <a:off x="1141413" y="2666999"/>
            <a:ext cx="9905998" cy="3124201"/>
          </a:xfrm>
          <a:prstGeom prst="rect">
            <a:avLst/>
          </a:prstGeom>
          <a:noFill/>
          <a:ln>
            <a:noFill/>
          </a:ln>
        </p:spPr>
        <p:txBody>
          <a:bodyPr spcFirstLastPara="1" wrap="square" lIns="91425" tIns="45700" rIns="91425" bIns="45700" anchor="ctr" anchorCtr="0">
            <a:noAutofit/>
          </a:bodyPr>
          <a:lstStyle>
            <a:lvl1pPr marL="457200" marR="0" lvl="0" indent="-355600" algn="l" rtl="0">
              <a:spcBef>
                <a:spcPts val="400"/>
              </a:spcBef>
              <a:spcAft>
                <a:spcPts val="0"/>
              </a:spcAft>
              <a:buClr>
                <a:schemeClr val="accent1"/>
              </a:buClr>
              <a:buSzPts val="2000"/>
              <a:buFont typeface="Arial"/>
              <a:buChar char="•"/>
              <a:defRPr sz="2000" b="0" i="0" u="none" strike="noStrike" cap="small">
                <a:solidFill>
                  <a:schemeClr val="lt1"/>
                </a:solidFill>
                <a:latin typeface="Century Gothic"/>
                <a:ea typeface="Century Gothic"/>
                <a:cs typeface="Century Gothic"/>
                <a:sym typeface="Century Gothic"/>
              </a:defRPr>
            </a:lvl1pPr>
            <a:lvl2pPr marL="914400" marR="0" lvl="1" indent="-342900" algn="l" rtl="0">
              <a:spcBef>
                <a:spcPts val="600"/>
              </a:spcBef>
              <a:spcAft>
                <a:spcPts val="0"/>
              </a:spcAft>
              <a:buClr>
                <a:schemeClr val="accent1"/>
              </a:buClr>
              <a:buSzPts val="1800"/>
              <a:buFont typeface="Arial"/>
              <a:buChar char="•"/>
              <a:defRPr sz="1800" b="0" i="0" u="none" strike="noStrike" cap="small">
                <a:solidFill>
                  <a:schemeClr val="lt1"/>
                </a:solidFill>
                <a:latin typeface="Century Gothic"/>
                <a:ea typeface="Century Gothic"/>
                <a:cs typeface="Century Gothic"/>
                <a:sym typeface="Century Gothic"/>
              </a:defRPr>
            </a:lvl2pPr>
            <a:lvl3pPr marL="1371600" marR="0" lvl="2" indent="-330200" algn="l" rtl="0">
              <a:spcBef>
                <a:spcPts val="600"/>
              </a:spcBef>
              <a:spcAft>
                <a:spcPts val="0"/>
              </a:spcAft>
              <a:buClr>
                <a:schemeClr val="accent1"/>
              </a:buClr>
              <a:buSzPts val="1600"/>
              <a:buFont typeface="Arial"/>
              <a:buChar char="•"/>
              <a:defRPr sz="1600" b="0" i="0" u="none" strike="noStrike" cap="small">
                <a:solidFill>
                  <a:schemeClr val="lt1"/>
                </a:solidFill>
                <a:latin typeface="Century Gothic"/>
                <a:ea typeface="Century Gothic"/>
                <a:cs typeface="Century Gothic"/>
                <a:sym typeface="Century Gothic"/>
              </a:defRPr>
            </a:lvl3pPr>
            <a:lvl4pPr marL="1828800" marR="0" lvl="3" indent="-317500" algn="l" rtl="0">
              <a:spcBef>
                <a:spcPts val="600"/>
              </a:spcBef>
              <a:spcAft>
                <a:spcPts val="0"/>
              </a:spcAft>
              <a:buClr>
                <a:schemeClr val="accent1"/>
              </a:buClr>
              <a:buSzPts val="1400"/>
              <a:buFont typeface="Arial"/>
              <a:buChar char="•"/>
              <a:defRPr sz="1400" b="0" i="0" u="none" strike="noStrike" cap="small">
                <a:solidFill>
                  <a:schemeClr val="lt1"/>
                </a:solidFill>
                <a:latin typeface="Century Gothic"/>
                <a:ea typeface="Century Gothic"/>
                <a:cs typeface="Century Gothic"/>
                <a:sym typeface="Century Gothic"/>
              </a:defRPr>
            </a:lvl4pPr>
            <a:lvl5pPr marL="2286000" marR="0" lvl="4" indent="-317500" algn="l" rtl="0">
              <a:spcBef>
                <a:spcPts val="600"/>
              </a:spcBef>
              <a:spcAft>
                <a:spcPts val="0"/>
              </a:spcAft>
              <a:buClr>
                <a:schemeClr val="accent1"/>
              </a:buClr>
              <a:buSzPts val="1400"/>
              <a:buFont typeface="Arial"/>
              <a:buChar char="•"/>
              <a:defRPr sz="1400" b="0" i="0" u="none" strike="noStrike" cap="small">
                <a:solidFill>
                  <a:schemeClr val="lt1"/>
                </a:solidFill>
                <a:latin typeface="Century Gothic"/>
                <a:ea typeface="Century Gothic"/>
                <a:cs typeface="Century Gothic"/>
                <a:sym typeface="Century Gothic"/>
              </a:defRPr>
            </a:lvl5pPr>
            <a:lvl6pPr marL="2743200" marR="0" lvl="5" indent="-304800" algn="l" rtl="0">
              <a:spcBef>
                <a:spcPts val="600"/>
              </a:spcBef>
              <a:spcAft>
                <a:spcPts val="0"/>
              </a:spcAft>
              <a:buClr>
                <a:schemeClr val="accent1"/>
              </a:buClr>
              <a:buSzPts val="1200"/>
              <a:buFont typeface="Arial"/>
              <a:buChar char="•"/>
              <a:defRPr sz="1200" b="0" i="0" u="none" strike="noStrike" cap="small">
                <a:solidFill>
                  <a:schemeClr val="lt1"/>
                </a:solidFill>
                <a:latin typeface="Century Gothic"/>
                <a:ea typeface="Century Gothic"/>
                <a:cs typeface="Century Gothic"/>
                <a:sym typeface="Century Gothic"/>
              </a:defRPr>
            </a:lvl6pPr>
            <a:lvl7pPr marL="3200400" marR="0" lvl="6" indent="-304800" algn="l" rtl="0">
              <a:spcBef>
                <a:spcPts val="600"/>
              </a:spcBef>
              <a:spcAft>
                <a:spcPts val="0"/>
              </a:spcAft>
              <a:buClr>
                <a:schemeClr val="accent1"/>
              </a:buClr>
              <a:buSzPts val="1200"/>
              <a:buFont typeface="Arial"/>
              <a:buChar char="•"/>
              <a:defRPr sz="1200" b="0" i="0" u="none" strike="noStrike" cap="small">
                <a:solidFill>
                  <a:schemeClr val="lt1"/>
                </a:solidFill>
                <a:latin typeface="Century Gothic"/>
                <a:ea typeface="Century Gothic"/>
                <a:cs typeface="Century Gothic"/>
                <a:sym typeface="Century Gothic"/>
              </a:defRPr>
            </a:lvl7pPr>
            <a:lvl8pPr marL="3657600" marR="0" lvl="7" indent="-304800" algn="l" rtl="0">
              <a:spcBef>
                <a:spcPts val="600"/>
              </a:spcBef>
              <a:spcAft>
                <a:spcPts val="0"/>
              </a:spcAft>
              <a:buClr>
                <a:schemeClr val="accent1"/>
              </a:buClr>
              <a:buSzPts val="1200"/>
              <a:buFont typeface="Arial"/>
              <a:buChar char="•"/>
              <a:defRPr sz="1200" b="0" i="0" u="none" strike="noStrike" cap="small">
                <a:solidFill>
                  <a:schemeClr val="lt1"/>
                </a:solidFill>
                <a:latin typeface="Century Gothic"/>
                <a:ea typeface="Century Gothic"/>
                <a:cs typeface="Century Gothic"/>
                <a:sym typeface="Century Gothic"/>
              </a:defRPr>
            </a:lvl8pPr>
            <a:lvl9pPr marL="4114800" marR="0" lvl="8" indent="-304800" algn="l" rtl="0">
              <a:spcBef>
                <a:spcPts val="600"/>
              </a:spcBef>
              <a:spcAft>
                <a:spcPts val="600"/>
              </a:spcAft>
              <a:buClr>
                <a:schemeClr val="accent1"/>
              </a:buClr>
              <a:buSzPts val="1200"/>
              <a:buFont typeface="Arial"/>
              <a:buChar char="•"/>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8" name="Google Shape;8;p1"/>
          <p:cNvSpPr txBox="1">
            <a:spLocks noGrp="1"/>
          </p:cNvSpPr>
          <p:nvPr>
            <p:ph type="dt" idx="10"/>
          </p:nvPr>
        </p:nvSpPr>
        <p:spPr>
          <a:xfrm>
            <a:off x="8837612" y="5883275"/>
            <a:ext cx="1600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 name="Google Shape;9;p1"/>
          <p:cNvSpPr txBox="1">
            <a:spLocks noGrp="1"/>
          </p:cNvSpPr>
          <p:nvPr>
            <p:ph type="ftr" idx="11"/>
          </p:nvPr>
        </p:nvSpPr>
        <p:spPr>
          <a:xfrm>
            <a:off x="1141412" y="5883275"/>
            <a:ext cx="7543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 name="Google Shape;10;p1"/>
          <p:cNvSpPr txBox="1">
            <a:spLocks noGrp="1"/>
          </p:cNvSpPr>
          <p:nvPr>
            <p:ph type="sldNum" idx="12"/>
          </p:nvPr>
        </p:nvSpPr>
        <p:spPr>
          <a:xfrm>
            <a:off x="10514012"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90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90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90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90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90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90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90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9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www.flickr.com/photos/stephenmelkisethian/37160456710/"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qwrrty/15973109675/"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19"/>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29" name="Google Shape;129;p19"/>
          <p:cNvSpPr txBox="1">
            <a:spLocks noGrp="1"/>
          </p:cNvSpPr>
          <p:nvPr>
            <p:ph type="ctrTitle"/>
          </p:nvPr>
        </p:nvSpPr>
        <p:spPr>
          <a:xfrm>
            <a:off x="1751012" y="4363271"/>
            <a:ext cx="8676222" cy="10668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800"/>
              <a:buFont typeface="Century Gothic"/>
              <a:buNone/>
            </a:pPr>
            <a:r>
              <a:rPr lang="en-US"/>
              <a:t>    </a:t>
            </a:r>
            <a:endParaRPr/>
          </a:p>
        </p:txBody>
      </p:sp>
      <p:sp>
        <p:nvSpPr>
          <p:cNvPr id="130" name="Google Shape;130;p19"/>
          <p:cNvSpPr txBox="1">
            <a:spLocks noGrp="1"/>
          </p:cNvSpPr>
          <p:nvPr>
            <p:ph type="subTitle" idx="1"/>
          </p:nvPr>
        </p:nvSpPr>
        <p:spPr>
          <a:xfrm>
            <a:off x="1751012" y="5516211"/>
            <a:ext cx="8676222" cy="7222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100"/>
              <a:buNone/>
            </a:pPr>
            <a:r>
              <a:rPr lang="en-US" b="1">
                <a:solidFill>
                  <a:srgbClr val="FFFF00"/>
                </a:solidFill>
              </a:rPr>
              <a:t>THE RACIAL JUSTICE JOURNEY</a:t>
            </a:r>
            <a:endParaRPr/>
          </a:p>
        </p:txBody>
      </p:sp>
      <p:pic>
        <p:nvPicPr>
          <p:cNvPr id="131" name="Google Shape;131;p19" descr="A person holding a gun&#10;&#10;Description automatically generated"/>
          <p:cNvPicPr preferRelativeResize="0"/>
          <p:nvPr/>
        </p:nvPicPr>
        <p:blipFill rotWithShape="1">
          <a:blip r:embed="rId4">
            <a:alphaModFix/>
          </a:blip>
          <a:srcRect l="4934" r="9569" b="-2"/>
          <a:stretch/>
        </p:blipFill>
        <p:spPr>
          <a:xfrm>
            <a:off x="20" y="10"/>
            <a:ext cx="4059916" cy="4273816"/>
          </a:xfrm>
          <a:prstGeom prst="rect">
            <a:avLst/>
          </a:prstGeom>
          <a:noFill/>
          <a:ln>
            <a:noFill/>
          </a:ln>
        </p:spPr>
      </p:pic>
      <p:pic>
        <p:nvPicPr>
          <p:cNvPr id="132" name="Google Shape;132;p19" descr="See the source image"/>
          <p:cNvPicPr preferRelativeResize="0"/>
          <p:nvPr/>
        </p:nvPicPr>
        <p:blipFill rotWithShape="1">
          <a:blip r:embed="rId5">
            <a:alphaModFix/>
          </a:blip>
          <a:srcRect l="24450" r="21955" b="1"/>
          <a:stretch/>
        </p:blipFill>
        <p:spPr>
          <a:xfrm>
            <a:off x="4059936" y="10"/>
            <a:ext cx="4072128" cy="4273816"/>
          </a:xfrm>
          <a:prstGeom prst="rect">
            <a:avLst/>
          </a:prstGeom>
          <a:noFill/>
          <a:ln>
            <a:noFill/>
          </a:ln>
        </p:spPr>
      </p:pic>
      <p:pic>
        <p:nvPicPr>
          <p:cNvPr id="133" name="Google Shape;133;p19" descr="A picture containing building, outdoor, city, riding&#10;&#10;Description automatically generated"/>
          <p:cNvPicPr preferRelativeResize="0"/>
          <p:nvPr/>
        </p:nvPicPr>
        <p:blipFill rotWithShape="1">
          <a:blip r:embed="rId6">
            <a:alphaModFix/>
          </a:blip>
          <a:srcRect l="31160" r="15404" b="1"/>
          <a:stretch/>
        </p:blipFill>
        <p:spPr>
          <a:xfrm>
            <a:off x="8132064" y="10"/>
            <a:ext cx="4059936" cy="4273816"/>
          </a:xfrm>
          <a:prstGeom prst="rect">
            <a:avLst/>
          </a:prstGeom>
          <a:noFill/>
          <a:ln>
            <a:noFill/>
          </a:ln>
        </p:spPr>
      </p:pic>
      <p:pic>
        <p:nvPicPr>
          <p:cNvPr id="3" name="Picture 2" descr="Logo, company name&#10;&#10;Description automatically generated">
            <a:extLst>
              <a:ext uri="{FF2B5EF4-FFF2-40B4-BE49-F238E27FC236}">
                <a16:creationId xmlns:a16="http://schemas.microsoft.com/office/drawing/2014/main" id="{35CB6A7E-AAFC-A040-9526-7B8263EFBC8E}"/>
              </a:ext>
            </a:extLst>
          </p:cNvPr>
          <p:cNvPicPr>
            <a:picLocks noChangeAspect="1"/>
          </p:cNvPicPr>
          <p:nvPr/>
        </p:nvPicPr>
        <p:blipFill>
          <a:blip r:embed="rId7"/>
          <a:stretch>
            <a:fillRect/>
          </a:stretch>
        </p:blipFill>
        <p:spPr>
          <a:xfrm>
            <a:off x="10515867" y="5228138"/>
            <a:ext cx="1587500" cy="1587500"/>
          </a:xfrm>
          <a:prstGeom prst="rect">
            <a:avLst/>
          </a:prstGeom>
        </p:spPr>
      </p:pic>
      <p:sp>
        <p:nvSpPr>
          <p:cNvPr id="4" name="TextBox 3">
            <a:extLst>
              <a:ext uri="{FF2B5EF4-FFF2-40B4-BE49-F238E27FC236}">
                <a16:creationId xmlns:a16="http://schemas.microsoft.com/office/drawing/2014/main" id="{E175E5E7-A7B0-6142-BA04-0914EBACCAE8}"/>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1F5AA3-7A10-4679-AC4D-FB760893E5C8}"/>
              </a:ext>
            </a:extLst>
          </p:cNvPr>
          <p:cNvSpPr>
            <a:spLocks noGrp="1"/>
          </p:cNvSpPr>
          <p:nvPr>
            <p:ph type="body" idx="1"/>
          </p:nvPr>
        </p:nvSpPr>
        <p:spPr>
          <a:xfrm>
            <a:off x="874127" y="1866899"/>
            <a:ext cx="9905998" cy="3124201"/>
          </a:xfrm>
        </p:spPr>
        <p:txBody>
          <a:bodyPr/>
          <a:lstStyle/>
          <a:p>
            <a:pPr marL="114300" indent="0">
              <a:buNone/>
            </a:pPr>
            <a:r>
              <a:rPr lang="en-US" sz="1800" b="1" dirty="0">
                <a:solidFill>
                  <a:srgbClr val="FFFF00"/>
                </a:solidFill>
                <a:effectLst/>
                <a:latin typeface="+mn-lt"/>
                <a:ea typeface="Times New Roman" panose="02020603050405020304" pitchFamily="18" charset="0"/>
              </a:rPr>
              <a:t>Commitment to antiracist action phase </a:t>
            </a:r>
            <a:r>
              <a:rPr lang="en-US" sz="1800" i="1" dirty="0">
                <a:solidFill>
                  <a:srgbClr val="FFFF00"/>
                </a:solidFill>
                <a:effectLst/>
                <a:latin typeface="Times New Roman" panose="02020603050405020304" pitchFamily="18" charset="0"/>
                <a:ea typeface="Times New Roman" panose="02020603050405020304" pitchFamily="18" charset="0"/>
              </a:rPr>
              <a:t>:</a:t>
            </a:r>
          </a:p>
          <a:p>
            <a:pPr marL="114300" indent="0">
              <a:buNone/>
            </a:pPr>
            <a:r>
              <a:rPr lang="en-US" sz="1800" dirty="0">
                <a:solidFill>
                  <a:srgbClr val="FFFF00"/>
                </a:solidFill>
                <a:effectLst/>
                <a:latin typeface="Times New Roman" panose="02020603050405020304" pitchFamily="18" charset="0"/>
                <a:ea typeface="Times New Roman" panose="02020603050405020304" pitchFamily="18" charset="0"/>
              </a:rPr>
              <a:t> the ultimate </a:t>
            </a:r>
            <a:r>
              <a:rPr lang="en-US" sz="1800" b="1" dirty="0">
                <a:solidFill>
                  <a:srgbClr val="FFFF00"/>
                </a:solidFill>
                <a:effectLst/>
                <a:latin typeface="Times New Roman" panose="02020603050405020304" pitchFamily="18" charset="0"/>
                <a:ea typeface="Times New Roman" panose="02020603050405020304" pitchFamily="18" charset="0"/>
              </a:rPr>
              <a:t>White privilege </a:t>
            </a:r>
            <a:r>
              <a:rPr lang="en-US" sz="1800" dirty="0">
                <a:solidFill>
                  <a:srgbClr val="FFFF00"/>
                </a:solidFill>
                <a:effectLst/>
                <a:latin typeface="Times New Roman" panose="02020603050405020304" pitchFamily="18" charset="0"/>
                <a:ea typeface="Times New Roman" panose="02020603050405020304" pitchFamily="18" charset="0"/>
              </a:rPr>
              <a:t>is the ability to acknowledge it but do nothing about it. This phase is most characterized by social action. There is likely to be a consequent change in behavior and an increased commitment toward eradicating oppression. Seeing “wrong” and actively working to “right” it requires moral fortitude and direct action. Objecting to racist jokes; trying to educate family, friends, neighbors, and coworkers about racial issues; and taking direct action to eradicate racism in the schools and workplace and in social policy (often in direct conflict with other Whites) are examples of actions taken by individuals who achieve this status. </a:t>
            </a:r>
            <a:endParaRPr lang="en-US" sz="1800" dirty="0">
              <a:solidFill>
                <a:srgbClr val="FFFF00"/>
              </a:solidFill>
              <a:latin typeface="Times New Roman" panose="02020603050405020304" pitchFamily="18" charset="0"/>
            </a:endParaRPr>
          </a:p>
          <a:p>
            <a:endParaRPr lang="en-US" dirty="0">
              <a:solidFill>
                <a:srgbClr val="FFFF00"/>
              </a:solidFill>
            </a:endParaRPr>
          </a:p>
        </p:txBody>
      </p:sp>
      <p:pic>
        <p:nvPicPr>
          <p:cNvPr id="2052" name="Picture 4" descr="See the source image">
            <a:extLst>
              <a:ext uri="{FF2B5EF4-FFF2-40B4-BE49-F238E27FC236}">
                <a16:creationId xmlns:a16="http://schemas.microsoft.com/office/drawing/2014/main" id="{652C391D-F8EE-4DA8-8B74-47D6A35DD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59657"/>
            <a:ext cx="120015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61747183-0837-1745-8687-7A66E07374FD}"/>
              </a:ext>
            </a:extLst>
          </p:cNvPr>
          <p:cNvPicPr>
            <a:picLocks noChangeAspect="1"/>
          </p:cNvPicPr>
          <p:nvPr/>
        </p:nvPicPr>
        <p:blipFill>
          <a:blip r:embed="rId3"/>
          <a:stretch>
            <a:fillRect/>
          </a:stretch>
        </p:blipFill>
        <p:spPr>
          <a:xfrm>
            <a:off x="10515867" y="5228138"/>
            <a:ext cx="1587500" cy="1587500"/>
          </a:xfrm>
          <a:prstGeom prst="rect">
            <a:avLst/>
          </a:prstGeom>
        </p:spPr>
      </p:pic>
      <p:sp>
        <p:nvSpPr>
          <p:cNvPr id="5" name="TextBox 4">
            <a:extLst>
              <a:ext uri="{FF2B5EF4-FFF2-40B4-BE49-F238E27FC236}">
                <a16:creationId xmlns:a16="http://schemas.microsoft.com/office/drawing/2014/main" id="{B2D24CCA-CE81-BF42-BF9F-D7ABCB6B91A8}"/>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extLst>
      <p:ext uri="{BB962C8B-B14F-4D97-AF65-F5344CB8AC3E}">
        <p14:creationId xmlns:p14="http://schemas.microsoft.com/office/powerpoint/2010/main" val="19870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1471938" y="-282935"/>
            <a:ext cx="9906000" cy="190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00"/>
              </a:buClr>
              <a:buSzPts val="3200"/>
              <a:buFont typeface="Century Gothic"/>
              <a:buNone/>
            </a:pPr>
            <a:r>
              <a:rPr lang="en-US" b="1" dirty="0">
                <a:solidFill>
                  <a:srgbClr val="FFFF00"/>
                </a:solidFill>
              </a:rPr>
              <a:t> Black </a:t>
            </a:r>
            <a:r>
              <a:rPr lang="en-US" sz="3200" b="1" dirty="0">
                <a:solidFill>
                  <a:srgbClr val="FFFF00"/>
                </a:solidFill>
              </a:rPr>
              <a:t>Indigenous </a:t>
            </a:r>
            <a:r>
              <a:rPr lang="en-US" b="1" dirty="0">
                <a:solidFill>
                  <a:srgbClr val="FFFF00"/>
                </a:solidFill>
              </a:rPr>
              <a:t>People of Color</a:t>
            </a:r>
            <a:br>
              <a:rPr lang="en-US" b="1" dirty="0">
                <a:solidFill>
                  <a:srgbClr val="FFFF00"/>
                </a:solidFill>
              </a:rPr>
            </a:br>
            <a:r>
              <a:rPr lang="en-US" b="1" dirty="0">
                <a:solidFill>
                  <a:srgbClr val="FFFF00"/>
                </a:solidFill>
              </a:rPr>
              <a:t>Our Journey towards Psychological Liberation</a:t>
            </a:r>
            <a:endParaRPr b="1" dirty="0">
              <a:solidFill>
                <a:srgbClr val="FFFF00"/>
              </a:solidFill>
            </a:endParaRPr>
          </a:p>
        </p:txBody>
      </p:sp>
      <p:sp>
        <p:nvSpPr>
          <p:cNvPr id="186" name="Google Shape;186;p26"/>
          <p:cNvSpPr txBox="1">
            <a:spLocks noGrp="1"/>
          </p:cNvSpPr>
          <p:nvPr>
            <p:ph type="body" idx="1"/>
          </p:nvPr>
        </p:nvSpPr>
        <p:spPr>
          <a:xfrm>
            <a:off x="83800" y="2743200"/>
            <a:ext cx="4642500" cy="3569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100"/>
              </a:spcBef>
              <a:spcAft>
                <a:spcPts val="0"/>
              </a:spcAft>
              <a:buSzPts val="1100"/>
              <a:buNone/>
            </a:pPr>
            <a:endParaRPr sz="1050" cap="none" dirty="0">
              <a:solidFill>
                <a:srgbClr val="262626"/>
              </a:solidFill>
              <a:highlight>
                <a:srgbClr val="F7F6F5"/>
              </a:highlight>
              <a:latin typeface="Arial"/>
              <a:ea typeface="Arial"/>
              <a:cs typeface="Arial"/>
              <a:sym typeface="Arial"/>
            </a:endParaRPr>
          </a:p>
          <a:p>
            <a:pPr marL="127000" lvl="0" indent="0" algn="l" rtl="0">
              <a:spcBef>
                <a:spcPts val="1100"/>
              </a:spcBef>
              <a:spcAft>
                <a:spcPts val="0"/>
              </a:spcAft>
              <a:buSzPts val="2000"/>
              <a:buNone/>
            </a:pPr>
            <a:endParaRPr b="1" dirty="0"/>
          </a:p>
          <a:p>
            <a:pPr marL="457200" lvl="0" indent="0" algn="l" rtl="0">
              <a:spcBef>
                <a:spcPts val="0"/>
              </a:spcBef>
              <a:spcAft>
                <a:spcPts val="0"/>
              </a:spcAft>
              <a:buNone/>
            </a:pPr>
            <a:endParaRPr b="1" dirty="0"/>
          </a:p>
        </p:txBody>
      </p:sp>
      <p:sp>
        <p:nvSpPr>
          <p:cNvPr id="2" name="TextBox 1">
            <a:extLst>
              <a:ext uri="{FF2B5EF4-FFF2-40B4-BE49-F238E27FC236}">
                <a16:creationId xmlns:a16="http://schemas.microsoft.com/office/drawing/2014/main" id="{B6C52A4E-A03C-461D-BE37-3BF422421AFC}"/>
              </a:ext>
            </a:extLst>
          </p:cNvPr>
          <p:cNvSpPr txBox="1"/>
          <p:nvPr/>
        </p:nvSpPr>
        <p:spPr>
          <a:xfrm>
            <a:off x="365760" y="1173661"/>
            <a:ext cx="11012178" cy="5047536"/>
          </a:xfrm>
          <a:prstGeom prst="rect">
            <a:avLst/>
          </a:prstGeom>
          <a:noFill/>
        </p:spPr>
        <p:txBody>
          <a:bodyPr wrap="square" rtlCol="0">
            <a:spAutoFit/>
          </a:bodyPr>
          <a:lstStyle/>
          <a:p>
            <a:r>
              <a:rPr lang="en-US" b="1" dirty="0">
                <a:solidFill>
                  <a:srgbClr val="FFFF00"/>
                </a:solidFill>
              </a:rPr>
              <a:t>Awareness/Acknowledgement of Oppression:</a:t>
            </a:r>
          </a:p>
          <a:p>
            <a:r>
              <a:rPr lang="en-US" dirty="0">
                <a:solidFill>
                  <a:srgbClr val="FFFF00"/>
                </a:solidFill>
              </a:rPr>
              <a:t>The first phase involves being able to see and know that oppression exists. Beyond potentially experiencing discrimination, an individual grows to understand the systemic nature of oppression. Individuals can name the ways institutions create, manage and distribute resources disproportionately and restrict opportunities for some groups while privileging others.</a:t>
            </a:r>
          </a:p>
          <a:p>
            <a:pPr marL="342900" indent="-342900">
              <a:buAutoNum type="arabicPeriod"/>
            </a:pPr>
            <a:endParaRPr lang="en-US" dirty="0">
              <a:solidFill>
                <a:srgbClr val="FFFF00"/>
              </a:solidFill>
            </a:endParaRPr>
          </a:p>
          <a:p>
            <a:r>
              <a:rPr lang="en-US" b="1" dirty="0">
                <a:solidFill>
                  <a:srgbClr val="FFFF00"/>
                </a:solidFill>
              </a:rPr>
              <a:t>Awareness/Acknowledgement of Oppression on Self:</a:t>
            </a:r>
          </a:p>
          <a:p>
            <a:r>
              <a:rPr lang="en-US" dirty="0">
                <a:solidFill>
                  <a:srgbClr val="FFFF00"/>
                </a:solidFill>
              </a:rPr>
              <a:t>After acknowledging oppression exists comes the realization that it has a personal cost. For example, a Black woman who has appropriated the idea that she is incompetent recognizes that she has compensated by engaging in perfectionism, overworking, doubting her own competence, or being hypervigilant about feedback and criticism. The Black man who has distanced himself from “those guys” who play basketball realizes the loss of friendship his us/them attitude has created. Each of these responses has a potential impact on physical health, mental health and interpersonal relationships.</a:t>
            </a:r>
          </a:p>
          <a:p>
            <a:pPr marL="342900" indent="-342900">
              <a:buAutoNum type="arabicPeriod"/>
            </a:pPr>
            <a:endParaRPr lang="en-US" b="1" dirty="0">
              <a:solidFill>
                <a:srgbClr val="FFFF00"/>
              </a:solidFill>
            </a:endParaRPr>
          </a:p>
          <a:p>
            <a:r>
              <a:rPr lang="en-US" b="1" dirty="0">
                <a:solidFill>
                  <a:srgbClr val="FFFF00"/>
                </a:solidFill>
              </a:rPr>
              <a:t>Ability to see oppression as separate from self:</a:t>
            </a:r>
          </a:p>
          <a:p>
            <a:r>
              <a:rPr lang="en-US" b="1" dirty="0">
                <a:solidFill>
                  <a:srgbClr val="FFFF00"/>
                </a:solidFill>
              </a:rPr>
              <a:t> </a:t>
            </a:r>
            <a:r>
              <a:rPr lang="en-US" dirty="0">
                <a:solidFill>
                  <a:srgbClr val="FFFF00"/>
                </a:solidFill>
              </a:rPr>
              <a:t>This phase relates to the ability to create space and distance from the content of the dominant ideology and to observe one’s relationship with appropriated oppression. Rather than fight with the misinformation or distortions, that content can be seen for what it is, a tool of oppression that is being used and can be put to rest.</a:t>
            </a:r>
          </a:p>
          <a:p>
            <a:endParaRPr lang="en-US" b="1" dirty="0">
              <a:solidFill>
                <a:srgbClr val="FFFF00"/>
              </a:solidFill>
            </a:endParaRPr>
          </a:p>
          <a:p>
            <a:r>
              <a:rPr lang="en-US" b="1" dirty="0">
                <a:solidFill>
                  <a:srgbClr val="FFFF00"/>
                </a:solidFill>
              </a:rPr>
              <a:t>Ability to see the humanity in oneself despite oppression:</a:t>
            </a:r>
          </a:p>
          <a:p>
            <a:r>
              <a:rPr lang="en-US" dirty="0">
                <a:solidFill>
                  <a:srgbClr val="FFFF00"/>
                </a:solidFill>
              </a:rPr>
              <a:t>A sense of self that is not rooted in oppression can emerge and strengthen in this phase. The distance between self and content that is created through cognitive diffusion and interrogating oppression rather than accepting it allows for self reflection and exploration. This exploration might include being intentional about engaging in value directed behavior or growing in ways that were previously off-limits. </a:t>
            </a:r>
          </a:p>
          <a:p>
            <a:r>
              <a:rPr lang="en-US" b="1" dirty="0">
                <a:solidFill>
                  <a:srgbClr val="FFFF00"/>
                </a:solidFill>
              </a:rPr>
              <a:t> </a:t>
            </a:r>
            <a:endParaRPr lang="en-US" dirty="0">
              <a:solidFill>
                <a:srgbClr val="FFFF00"/>
              </a:solidFill>
            </a:endParaRPr>
          </a:p>
          <a:p>
            <a:endParaRPr lang="en-US" dirty="0">
              <a:solidFill>
                <a:srgbClr val="FFFF00"/>
              </a:solidFill>
            </a:endParaRPr>
          </a:p>
        </p:txBody>
      </p:sp>
      <p:pic>
        <p:nvPicPr>
          <p:cNvPr id="5" name="Picture 4" descr="Logo, company name&#10;&#10;Description automatically generated">
            <a:extLst>
              <a:ext uri="{FF2B5EF4-FFF2-40B4-BE49-F238E27FC236}">
                <a16:creationId xmlns:a16="http://schemas.microsoft.com/office/drawing/2014/main" id="{567BBB1F-857B-164E-AF93-CA3171384FC3}"/>
              </a:ext>
            </a:extLst>
          </p:cNvPr>
          <p:cNvPicPr>
            <a:picLocks noChangeAspect="1"/>
          </p:cNvPicPr>
          <p:nvPr/>
        </p:nvPicPr>
        <p:blipFill>
          <a:blip r:embed="rId3"/>
          <a:stretch>
            <a:fillRect/>
          </a:stretch>
        </p:blipFill>
        <p:spPr>
          <a:xfrm>
            <a:off x="10515867" y="5228138"/>
            <a:ext cx="1587500" cy="1587500"/>
          </a:xfrm>
          <a:prstGeom prst="rect">
            <a:avLst/>
          </a:prstGeom>
        </p:spPr>
      </p:pic>
      <p:sp>
        <p:nvSpPr>
          <p:cNvPr id="6" name="TextBox 5">
            <a:extLst>
              <a:ext uri="{FF2B5EF4-FFF2-40B4-BE49-F238E27FC236}">
                <a16:creationId xmlns:a16="http://schemas.microsoft.com/office/drawing/2014/main" id="{82E0EA2A-6AA5-1D4C-A1B3-0331980CF275}"/>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C18E-38E0-44B8-BF8C-3389AD1C29A5}"/>
              </a:ext>
            </a:extLst>
          </p:cNvPr>
          <p:cNvSpPr>
            <a:spLocks noGrp="1"/>
          </p:cNvSpPr>
          <p:nvPr>
            <p:ph type="title"/>
          </p:nvPr>
        </p:nvSpPr>
        <p:spPr>
          <a:xfrm>
            <a:off x="1024599" y="281354"/>
            <a:ext cx="9789184" cy="304800"/>
          </a:xfrm>
        </p:spPr>
        <p:txBody>
          <a:bodyPr/>
          <a:lstStyle/>
          <a:p>
            <a:pPr algn="ctr"/>
            <a:r>
              <a:rPr lang="en-US" sz="2400" b="1" dirty="0">
                <a:solidFill>
                  <a:srgbClr val="FFFF00"/>
                </a:solidFill>
              </a:rPr>
              <a:t>Our Journey towards Psychological Liberation (Continued)</a:t>
            </a:r>
            <a:endParaRPr lang="en-US" sz="2400" dirty="0"/>
          </a:p>
        </p:txBody>
      </p:sp>
      <p:sp>
        <p:nvSpPr>
          <p:cNvPr id="3" name="Text Placeholder 2">
            <a:extLst>
              <a:ext uri="{FF2B5EF4-FFF2-40B4-BE49-F238E27FC236}">
                <a16:creationId xmlns:a16="http://schemas.microsoft.com/office/drawing/2014/main" id="{83622D3F-14A7-42F7-8B55-B19ACFA92621}"/>
              </a:ext>
            </a:extLst>
          </p:cNvPr>
          <p:cNvSpPr>
            <a:spLocks noGrp="1"/>
          </p:cNvSpPr>
          <p:nvPr>
            <p:ph type="body" idx="1"/>
          </p:nvPr>
        </p:nvSpPr>
        <p:spPr>
          <a:xfrm>
            <a:off x="114471" y="1675227"/>
            <a:ext cx="9905998" cy="3124201"/>
          </a:xfrm>
        </p:spPr>
        <p:txBody>
          <a:bodyPr/>
          <a:lstStyle/>
          <a:p>
            <a:pPr marL="114300" indent="0">
              <a:buNone/>
            </a:pPr>
            <a:r>
              <a:rPr lang="en-US" b="1" dirty="0">
                <a:solidFill>
                  <a:srgbClr val="FFFF00"/>
                </a:solidFill>
              </a:rPr>
              <a:t>Willingness to notice/reflect on/wrestle with contradictions in real time:</a:t>
            </a:r>
            <a:endParaRPr lang="en-US" dirty="0">
              <a:solidFill>
                <a:srgbClr val="FFFF00"/>
              </a:solidFill>
            </a:endParaRPr>
          </a:p>
          <a:p>
            <a:pPr marL="114300" indent="0">
              <a:buNone/>
            </a:pPr>
            <a:r>
              <a:rPr lang="en-US" sz="1800" dirty="0">
                <a:solidFill>
                  <a:srgbClr val="FFFF00"/>
                </a:solidFill>
              </a:rPr>
              <a:t>The practice of noticing can create space and time for individuals to be more thoughtful about how these emerging ideas and reflections translate into everyday action stresses the importance of praxis: action, reflection, action. Contradictions will exist between what the system of oppression would have one do versus what an individual inside the process of psychological liberation would do. Being willing to stay in practice of ongoing action and reflection is a key marker of this phase. This willingness can facilitate the daily action that is necessary to implement the vision of a new narrative.</a:t>
            </a:r>
          </a:p>
          <a:p>
            <a:pPr marL="114300" indent="0">
              <a:buNone/>
            </a:pPr>
            <a:endParaRPr lang="en-US" dirty="0">
              <a:solidFill>
                <a:srgbClr val="FFFF00"/>
              </a:solidFill>
            </a:endParaRPr>
          </a:p>
          <a:p>
            <a:pPr marL="114300" indent="0">
              <a:buNone/>
            </a:pPr>
            <a:r>
              <a:rPr lang="en-US" sz="1800" b="1" dirty="0">
                <a:solidFill>
                  <a:srgbClr val="FFFF00"/>
                </a:solidFill>
              </a:rPr>
              <a:t>Action to create a new personal narrative towards liberation</a:t>
            </a:r>
            <a:r>
              <a:rPr lang="en-US" sz="1800" dirty="0">
                <a:solidFill>
                  <a:srgbClr val="FFFF00"/>
                </a:solidFill>
              </a:rPr>
              <a:t>. </a:t>
            </a:r>
          </a:p>
          <a:p>
            <a:pPr marL="114300" indent="0">
              <a:buNone/>
            </a:pPr>
            <a:r>
              <a:rPr lang="en-US" sz="1800" dirty="0">
                <a:solidFill>
                  <a:srgbClr val="FFFF00"/>
                </a:solidFill>
              </a:rPr>
              <a:t>This phase involves developing a sense of self that is not in reaction to appropriated oppression. Not all individuals engage in political action as traditionally captured in liberation. For some individuals, personal narratives do shift as a result of being a part of collective action. Others pull away from collective action to invest in the self-care and cultivation necessary to forge a liberated narrative. intentionality, forethought, self-reactiveness and self reflection are important throughout but particularly as individuals are building a liberated psychological reality. Individuals envision and create a sense of self that is humanizing rather than dehumanizing.</a:t>
            </a:r>
          </a:p>
        </p:txBody>
      </p:sp>
      <p:pic>
        <p:nvPicPr>
          <p:cNvPr id="4" name="Picture 3" descr="Logo, company name&#10;&#10;Description automatically generated">
            <a:extLst>
              <a:ext uri="{FF2B5EF4-FFF2-40B4-BE49-F238E27FC236}">
                <a16:creationId xmlns:a16="http://schemas.microsoft.com/office/drawing/2014/main" id="{3E59858B-EAE3-5A41-973B-ABDFA2BD04EB}"/>
              </a:ext>
            </a:extLst>
          </p:cNvPr>
          <p:cNvPicPr>
            <a:picLocks noChangeAspect="1"/>
          </p:cNvPicPr>
          <p:nvPr/>
        </p:nvPicPr>
        <p:blipFill>
          <a:blip r:embed="rId2"/>
          <a:stretch>
            <a:fillRect/>
          </a:stretch>
        </p:blipFill>
        <p:spPr>
          <a:xfrm>
            <a:off x="10515867" y="5228138"/>
            <a:ext cx="1587500" cy="1587500"/>
          </a:xfrm>
          <a:prstGeom prst="rect">
            <a:avLst/>
          </a:prstGeom>
        </p:spPr>
      </p:pic>
      <p:sp>
        <p:nvSpPr>
          <p:cNvPr id="5" name="TextBox 4">
            <a:extLst>
              <a:ext uri="{FF2B5EF4-FFF2-40B4-BE49-F238E27FC236}">
                <a16:creationId xmlns:a16="http://schemas.microsoft.com/office/drawing/2014/main" id="{F5697A40-B259-6944-8AB8-8056D38ABB4C}"/>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extLst>
      <p:ext uri="{BB962C8B-B14F-4D97-AF65-F5344CB8AC3E}">
        <p14:creationId xmlns:p14="http://schemas.microsoft.com/office/powerpoint/2010/main" val="53486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161A0D-2425-4D83-ABA8-9A8F77C703BB}"/>
              </a:ext>
            </a:extLst>
          </p:cNvPr>
          <p:cNvSpPr>
            <a:spLocks noGrp="1"/>
          </p:cNvSpPr>
          <p:nvPr>
            <p:ph type="title"/>
          </p:nvPr>
        </p:nvSpPr>
        <p:spPr>
          <a:xfrm>
            <a:off x="118744" y="-2059057"/>
            <a:ext cx="8115812" cy="1029241"/>
          </a:xfrm>
        </p:spPr>
        <p:txBody>
          <a:bodyPr/>
          <a:lstStyle/>
          <a:p>
            <a:endParaRPr lang="en-US" dirty="0"/>
          </a:p>
        </p:txBody>
      </p:sp>
      <p:pic>
        <p:nvPicPr>
          <p:cNvPr id="3076" name="Picture 4" descr="See the source image">
            <a:extLst>
              <a:ext uri="{FF2B5EF4-FFF2-40B4-BE49-F238E27FC236}">
                <a16:creationId xmlns:a16="http://schemas.microsoft.com/office/drawing/2014/main" id="{3F2803F4-869D-4B3D-B1A7-ED56D78B1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4" y="-182880"/>
            <a:ext cx="12073256" cy="7040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5D94DA6-29D7-4942-A9B4-AE7BF1509CDE}"/>
              </a:ext>
            </a:extLst>
          </p:cNvPr>
          <p:cNvSpPr>
            <a:spLocks noGrp="1"/>
          </p:cNvSpPr>
          <p:nvPr>
            <p:ph type="body" idx="1"/>
          </p:nvPr>
        </p:nvSpPr>
        <p:spPr>
          <a:xfrm>
            <a:off x="0" y="4501662"/>
            <a:ext cx="11095177" cy="2656451"/>
          </a:xfrm>
        </p:spPr>
        <p:txBody>
          <a:bodyPr/>
          <a:lstStyle/>
          <a:p>
            <a:pPr marL="114300" indent="0">
              <a:buNone/>
            </a:pPr>
            <a:r>
              <a:rPr lang="en-US" sz="2400" b="1" dirty="0">
                <a:solidFill>
                  <a:srgbClr val="C00000"/>
                </a:solidFill>
              </a:rPr>
              <a:t>Action to transform broader systems towards liberation. </a:t>
            </a:r>
          </a:p>
          <a:p>
            <a:pPr marL="114300" indent="0">
              <a:buNone/>
            </a:pPr>
            <a:r>
              <a:rPr lang="en-US" sz="2400" b="1" dirty="0">
                <a:solidFill>
                  <a:srgbClr val="C00000"/>
                </a:solidFill>
              </a:rPr>
              <a:t>This phase represents the social, political or collective movement commonly present in liberation theories. Movement activities aimed at systemic change and working to dismantle the system of oppression </a:t>
            </a:r>
          </a:p>
          <a:p>
            <a:pPr marL="114300" indent="0">
              <a:buNone/>
            </a:pPr>
            <a:r>
              <a:rPr lang="en-US" sz="2400" b="1" dirty="0">
                <a:solidFill>
                  <a:srgbClr val="C00000"/>
                </a:solidFill>
              </a:rPr>
              <a:t>As previously mentioned, individuals can enter at any point in this Journey.</a:t>
            </a:r>
          </a:p>
        </p:txBody>
      </p:sp>
      <p:pic>
        <p:nvPicPr>
          <p:cNvPr id="5" name="Picture 4" descr="Logo, company name&#10;&#10;Description automatically generated">
            <a:extLst>
              <a:ext uri="{FF2B5EF4-FFF2-40B4-BE49-F238E27FC236}">
                <a16:creationId xmlns:a16="http://schemas.microsoft.com/office/drawing/2014/main" id="{BE69AE27-2197-FD4E-A248-0DAF50B4E991}"/>
              </a:ext>
            </a:extLst>
          </p:cNvPr>
          <p:cNvPicPr>
            <a:picLocks noChangeAspect="1"/>
          </p:cNvPicPr>
          <p:nvPr/>
        </p:nvPicPr>
        <p:blipFill>
          <a:blip r:embed="rId3"/>
          <a:stretch>
            <a:fillRect/>
          </a:stretch>
        </p:blipFill>
        <p:spPr>
          <a:xfrm>
            <a:off x="10515867" y="5228138"/>
            <a:ext cx="1587500" cy="1587500"/>
          </a:xfrm>
          <a:prstGeom prst="rect">
            <a:avLst/>
          </a:prstGeom>
        </p:spPr>
      </p:pic>
      <p:sp>
        <p:nvSpPr>
          <p:cNvPr id="6" name="TextBox 5">
            <a:extLst>
              <a:ext uri="{FF2B5EF4-FFF2-40B4-BE49-F238E27FC236}">
                <a16:creationId xmlns:a16="http://schemas.microsoft.com/office/drawing/2014/main" id="{0E62BBF5-2598-1641-BA71-CFD3CAE45977}"/>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extLst>
      <p:ext uri="{BB962C8B-B14F-4D97-AF65-F5344CB8AC3E}">
        <p14:creationId xmlns:p14="http://schemas.microsoft.com/office/powerpoint/2010/main" val="289189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4445-99B2-445A-AD55-728F681476D2}"/>
              </a:ext>
            </a:extLst>
          </p:cNvPr>
          <p:cNvSpPr>
            <a:spLocks noGrp="1"/>
          </p:cNvSpPr>
          <p:nvPr>
            <p:ph type="title"/>
          </p:nvPr>
        </p:nvSpPr>
        <p:spPr/>
        <p:txBody>
          <a:bodyPr/>
          <a:lstStyle/>
          <a:p>
            <a:r>
              <a:rPr lang="en-US" b="1" dirty="0">
                <a:solidFill>
                  <a:srgbClr val="FFFF00"/>
                </a:solidFill>
              </a:rPr>
              <a:t>           APPROPRIATED RACIAL OPPRESSION</a:t>
            </a:r>
          </a:p>
        </p:txBody>
      </p:sp>
      <p:sp>
        <p:nvSpPr>
          <p:cNvPr id="3" name="Text Placeholder 2">
            <a:extLst>
              <a:ext uri="{FF2B5EF4-FFF2-40B4-BE49-F238E27FC236}">
                <a16:creationId xmlns:a16="http://schemas.microsoft.com/office/drawing/2014/main" id="{55AFEA42-A42A-45AE-B868-703F404A913F}"/>
              </a:ext>
            </a:extLst>
          </p:cNvPr>
          <p:cNvSpPr>
            <a:spLocks noGrp="1"/>
          </p:cNvSpPr>
          <p:nvPr>
            <p:ph type="body" idx="1"/>
          </p:nvPr>
        </p:nvSpPr>
        <p:spPr>
          <a:xfrm>
            <a:off x="1141413" y="1665513"/>
            <a:ext cx="9905998" cy="3124201"/>
          </a:xfrm>
        </p:spPr>
        <p:txBody>
          <a:bodyPr/>
          <a:lstStyle/>
          <a:p>
            <a:pPr marL="114300" indent="0" algn="ctr">
              <a:buNone/>
            </a:pPr>
            <a:r>
              <a:rPr lang="en-US" sz="2800" b="1" dirty="0">
                <a:solidFill>
                  <a:srgbClr val="FFFF00"/>
                </a:solidFill>
              </a:rPr>
              <a:t>Appropriated racial oppression is a pivot in language from “internalized racial oppression” or “internalized racism” to highlight the fact that negative messages are modeled by the oppressor and broader system and are taken up, or appropriated, by the oppressed group.</a:t>
            </a:r>
          </a:p>
        </p:txBody>
      </p:sp>
      <p:pic>
        <p:nvPicPr>
          <p:cNvPr id="4" name="Picture 3" descr="Logo, company name&#10;&#10;Description automatically generated">
            <a:extLst>
              <a:ext uri="{FF2B5EF4-FFF2-40B4-BE49-F238E27FC236}">
                <a16:creationId xmlns:a16="http://schemas.microsoft.com/office/drawing/2014/main" id="{9643F815-5F1A-F243-9FCB-9FE57E20EE25}"/>
              </a:ext>
            </a:extLst>
          </p:cNvPr>
          <p:cNvPicPr>
            <a:picLocks noChangeAspect="1"/>
          </p:cNvPicPr>
          <p:nvPr/>
        </p:nvPicPr>
        <p:blipFill>
          <a:blip r:embed="rId2"/>
          <a:stretch>
            <a:fillRect/>
          </a:stretch>
        </p:blipFill>
        <p:spPr>
          <a:xfrm>
            <a:off x="10515867" y="5228138"/>
            <a:ext cx="1587500" cy="1587500"/>
          </a:xfrm>
          <a:prstGeom prst="rect">
            <a:avLst/>
          </a:prstGeom>
        </p:spPr>
      </p:pic>
      <p:sp>
        <p:nvSpPr>
          <p:cNvPr id="5" name="TextBox 4">
            <a:extLst>
              <a:ext uri="{FF2B5EF4-FFF2-40B4-BE49-F238E27FC236}">
                <a16:creationId xmlns:a16="http://schemas.microsoft.com/office/drawing/2014/main" id="{547BDBCA-EE60-7E48-A55A-A598605A2C16}"/>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extLst>
      <p:ext uri="{BB962C8B-B14F-4D97-AF65-F5344CB8AC3E}">
        <p14:creationId xmlns:p14="http://schemas.microsoft.com/office/powerpoint/2010/main" val="42551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29"/>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09" name="Google Shape;209;p29"/>
          <p:cNvSpPr/>
          <p:nvPr/>
        </p:nvSpPr>
        <p:spPr>
          <a:xfrm>
            <a:off x="798791" y="377371"/>
            <a:ext cx="9369421" cy="6857999"/>
          </a:xfrm>
          <a:prstGeom prst="rect">
            <a:avLst/>
          </a:prstGeom>
          <a:gradFill>
            <a:gsLst>
              <a:gs pos="0">
                <a:srgbClr val="999999">
                  <a:alpha val="49803"/>
                </a:srgbClr>
              </a:gs>
              <a:gs pos="10000">
                <a:srgbClr val="666666">
                  <a:alpha val="40000"/>
                </a:srgbClr>
              </a:gs>
              <a:gs pos="70000">
                <a:srgbClr val="000000">
                  <a:alpha val="0"/>
                </a:srgbClr>
              </a:gs>
              <a:gs pos="100000">
                <a:srgbClr val="000000">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0" name="Google Shape;210;p29"/>
          <p:cNvSpPr/>
          <p:nvPr/>
        </p:nvSpPr>
        <p:spPr>
          <a:xfrm>
            <a:off x="0" y="-2"/>
            <a:ext cx="6088489" cy="6858002"/>
          </a:xfrm>
          <a:custGeom>
            <a:avLst/>
            <a:gdLst/>
            <a:ahLst/>
            <a:cxnLst/>
            <a:rect l="l" t="t" r="r" b="b"/>
            <a:pathLst>
              <a:path w="6088489" h="6858002" extrusionOk="0">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blipFill rotWithShape="1">
            <a:blip r:embed="rId3">
              <a:alphaModFix/>
            </a:blip>
            <a:stretch>
              <a:fillRect/>
            </a:stretch>
          </a:blipFill>
          <a:ln w="44450" cap="flat" cmpd="sng">
            <a:solidFill>
              <a:schemeClr val="dk2">
                <a:alpha val="64705"/>
              </a:schemeClr>
            </a:solidFill>
            <a:prstDash val="solid"/>
            <a:round/>
            <a:headEnd type="none" w="sm" len="sm"/>
            <a:tailEnd type="none" w="sm" len="sm"/>
          </a:ln>
          <a:effectLst>
            <a:outerShdw blurRad="50800" dist="25400" algn="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1" name="Google Shape;211;p29"/>
          <p:cNvSpPr txBox="1">
            <a:spLocks noGrp="1"/>
          </p:cNvSpPr>
          <p:nvPr>
            <p:ph type="title"/>
          </p:nvPr>
        </p:nvSpPr>
        <p:spPr>
          <a:xfrm>
            <a:off x="642722" y="2169811"/>
            <a:ext cx="4340023" cy="55710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0000"/>
              </a:buClr>
              <a:buSzPts val="4400"/>
              <a:buFont typeface="Century Gothic"/>
              <a:buNone/>
            </a:pPr>
            <a:r>
              <a:rPr lang="en-US" sz="4400" b="1" dirty="0">
                <a:solidFill>
                  <a:srgbClr val="66FFFF"/>
                </a:solidFill>
              </a:rPr>
              <a:t>BREAKOUT GROUP QUESTIONS</a:t>
            </a:r>
            <a:br>
              <a:rPr lang="en-US" sz="4400" b="1" dirty="0">
                <a:solidFill>
                  <a:srgbClr val="66FFFF"/>
                </a:solidFill>
              </a:rPr>
            </a:br>
            <a:br>
              <a:rPr lang="en-US" sz="4400" b="1" dirty="0">
                <a:solidFill>
                  <a:srgbClr val="66FFFF"/>
                </a:solidFill>
              </a:rPr>
            </a:br>
            <a:r>
              <a:rPr lang="en-US" sz="1800" b="1" dirty="0">
                <a:solidFill>
                  <a:srgbClr val="66FFFF"/>
                </a:solidFill>
              </a:rPr>
              <a:t>* NO ANSWER IS WRONG</a:t>
            </a:r>
            <a:endParaRPr sz="1800" dirty="0">
              <a:solidFill>
                <a:srgbClr val="66FFFF"/>
              </a:solidFill>
            </a:endParaRPr>
          </a:p>
        </p:txBody>
      </p:sp>
      <p:sp>
        <p:nvSpPr>
          <p:cNvPr id="212" name="Google Shape;212;p29"/>
          <p:cNvSpPr txBox="1">
            <a:spLocks noGrp="1"/>
          </p:cNvSpPr>
          <p:nvPr>
            <p:ph type="body" idx="1"/>
          </p:nvPr>
        </p:nvSpPr>
        <p:spPr>
          <a:xfrm>
            <a:off x="6708499" y="643467"/>
            <a:ext cx="4521480" cy="5571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SzPts val="2000"/>
              <a:buNone/>
            </a:pPr>
            <a:endParaRPr b="1" dirty="0">
              <a:solidFill>
                <a:srgbClr val="66FFFF"/>
              </a:solidFill>
              <a:latin typeface="Calibri"/>
              <a:ea typeface="Calibri"/>
              <a:cs typeface="Calibri"/>
              <a:sym typeface="Calibri"/>
            </a:endParaRPr>
          </a:p>
          <a:p>
            <a:pPr marL="0" marR="0" lvl="0" indent="0" algn="l" rtl="0">
              <a:spcBef>
                <a:spcPts val="0"/>
              </a:spcBef>
              <a:spcAft>
                <a:spcPts val="0"/>
              </a:spcAft>
              <a:buSzPts val="2000"/>
              <a:buNone/>
            </a:pPr>
            <a:r>
              <a:rPr lang="en-US" b="1" dirty="0">
                <a:solidFill>
                  <a:srgbClr val="66FFFF"/>
                </a:solidFill>
                <a:latin typeface="Calibri"/>
                <a:ea typeface="Calibri"/>
                <a:cs typeface="Calibri"/>
                <a:sym typeface="Calibri"/>
              </a:rPr>
              <a:t>Where would you say you are in your racial justice journey? what do you need more clarity on and what do you understand? Is there anything specific hindering your journey?</a:t>
            </a:r>
            <a:endParaRPr dirty="0">
              <a:solidFill>
                <a:srgbClr val="66FFFF"/>
              </a:solidFill>
            </a:endParaRPr>
          </a:p>
          <a:p>
            <a:pPr marL="0" marR="0" lvl="0" indent="0" algn="l" rtl="0">
              <a:spcBef>
                <a:spcPts val="0"/>
              </a:spcBef>
              <a:spcAft>
                <a:spcPts val="0"/>
              </a:spcAft>
              <a:buSzPts val="2000"/>
              <a:buNone/>
            </a:pPr>
            <a:endParaRPr b="1" dirty="0">
              <a:solidFill>
                <a:srgbClr val="66FFFF"/>
              </a:solidFill>
              <a:latin typeface="Calibri"/>
              <a:ea typeface="Calibri"/>
              <a:cs typeface="Calibri"/>
              <a:sym typeface="Calibri"/>
            </a:endParaRPr>
          </a:p>
          <a:p>
            <a:pPr marL="0" marR="0" lvl="0" indent="0" algn="l" rtl="0">
              <a:spcBef>
                <a:spcPts val="800"/>
              </a:spcBef>
              <a:spcAft>
                <a:spcPts val="0"/>
              </a:spcAft>
              <a:buSzPts val="2000"/>
              <a:buNone/>
            </a:pPr>
            <a:r>
              <a:rPr lang="en-US" b="1" dirty="0">
                <a:solidFill>
                  <a:srgbClr val="66FFFF"/>
                </a:solidFill>
                <a:latin typeface="Calibri"/>
                <a:ea typeface="Calibri"/>
                <a:cs typeface="Calibri"/>
                <a:sym typeface="Calibri"/>
              </a:rPr>
              <a:t>Do you think the protesting that has been occurring all over our country is an effective approach; why or why not?</a:t>
            </a:r>
            <a:endParaRPr dirty="0">
              <a:solidFill>
                <a:srgbClr val="66FFFF"/>
              </a:solidFill>
            </a:endParaRPr>
          </a:p>
          <a:p>
            <a:pPr marL="0" lvl="0" indent="0" algn="l" rtl="0">
              <a:spcBef>
                <a:spcPts val="1200"/>
              </a:spcBef>
              <a:spcAft>
                <a:spcPts val="0"/>
              </a:spcAft>
              <a:buSzPts val="2000"/>
              <a:buNone/>
            </a:pPr>
            <a:endParaRPr dirty="0"/>
          </a:p>
        </p:txBody>
      </p:sp>
      <p:pic>
        <p:nvPicPr>
          <p:cNvPr id="4098" name="8DF53104-E915-48EC-AB78-20DD9F2D9308">
            <a:extLst>
              <a:ext uri="{FF2B5EF4-FFF2-40B4-BE49-F238E27FC236}">
                <a16:creationId xmlns:a16="http://schemas.microsoft.com/office/drawing/2014/main" id="{16D4FFA5-E739-41EE-9EAB-B6013055B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
            <a:ext cx="5945339" cy="342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 company name&#10;&#10;Description automatically generated">
            <a:extLst>
              <a:ext uri="{FF2B5EF4-FFF2-40B4-BE49-F238E27FC236}">
                <a16:creationId xmlns:a16="http://schemas.microsoft.com/office/drawing/2014/main" id="{B6B2A74D-514D-A042-BDBC-EBC7EE891EC4}"/>
              </a:ext>
            </a:extLst>
          </p:cNvPr>
          <p:cNvPicPr>
            <a:picLocks noChangeAspect="1"/>
          </p:cNvPicPr>
          <p:nvPr/>
        </p:nvPicPr>
        <p:blipFill>
          <a:blip r:embed="rId5"/>
          <a:stretch>
            <a:fillRect/>
          </a:stretch>
        </p:blipFill>
        <p:spPr>
          <a:xfrm>
            <a:off x="10515867" y="5228138"/>
            <a:ext cx="1587500" cy="1587500"/>
          </a:xfrm>
          <a:prstGeom prst="rect">
            <a:avLst/>
          </a:prstGeom>
        </p:spPr>
      </p:pic>
      <p:sp>
        <p:nvSpPr>
          <p:cNvPr id="9" name="TextBox 8">
            <a:extLst>
              <a:ext uri="{FF2B5EF4-FFF2-40B4-BE49-F238E27FC236}">
                <a16:creationId xmlns:a16="http://schemas.microsoft.com/office/drawing/2014/main" id="{ECE8307B-FE17-FE46-AFEF-450E32524E4F}"/>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9" name="Google Shape;129;p19"/>
          <p:cNvSpPr txBox="1">
            <a:spLocks noGrp="1"/>
          </p:cNvSpPr>
          <p:nvPr>
            <p:ph type="ctrTitle"/>
          </p:nvPr>
        </p:nvSpPr>
        <p:spPr>
          <a:xfrm>
            <a:off x="1751012" y="4363271"/>
            <a:ext cx="8676222" cy="10668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800"/>
              <a:buFont typeface="Century Gothic"/>
              <a:buNone/>
            </a:pPr>
            <a:r>
              <a:rPr lang="en-US"/>
              <a:t>    </a:t>
            </a:r>
            <a:endParaRPr/>
          </a:p>
        </p:txBody>
      </p:sp>
      <p:sp>
        <p:nvSpPr>
          <p:cNvPr id="130" name="Google Shape;130;p19"/>
          <p:cNvSpPr txBox="1">
            <a:spLocks noGrp="1"/>
          </p:cNvSpPr>
          <p:nvPr>
            <p:ph type="subTitle" idx="1"/>
          </p:nvPr>
        </p:nvSpPr>
        <p:spPr>
          <a:xfrm>
            <a:off x="1165791" y="950350"/>
            <a:ext cx="9860417" cy="1109146"/>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4400" b="1" dirty="0">
                <a:solidFill>
                  <a:srgbClr val="FFFF00"/>
                </a:solidFill>
              </a:rPr>
              <a:t>this presentation is for OAR use only</a:t>
            </a:r>
            <a:endParaRPr sz="4400" b="1" dirty="0">
              <a:solidFill>
                <a:srgbClr val="FFFF00"/>
              </a:solidFill>
            </a:endParaRPr>
          </a:p>
        </p:txBody>
      </p:sp>
      <p:pic>
        <p:nvPicPr>
          <p:cNvPr id="3" name="Picture 2" descr="Logo, company name&#10;&#10;Description automatically generated">
            <a:extLst>
              <a:ext uri="{FF2B5EF4-FFF2-40B4-BE49-F238E27FC236}">
                <a16:creationId xmlns:a16="http://schemas.microsoft.com/office/drawing/2014/main" id="{35CB6A7E-AAFC-A040-9526-7B8263EFBC8E}"/>
              </a:ext>
            </a:extLst>
          </p:cNvPr>
          <p:cNvPicPr>
            <a:picLocks noChangeAspect="1"/>
          </p:cNvPicPr>
          <p:nvPr/>
        </p:nvPicPr>
        <p:blipFill>
          <a:blip r:embed="rId4"/>
          <a:stretch>
            <a:fillRect/>
          </a:stretch>
        </p:blipFill>
        <p:spPr>
          <a:xfrm>
            <a:off x="10515867" y="5228138"/>
            <a:ext cx="1587500" cy="1587500"/>
          </a:xfrm>
          <a:prstGeom prst="rect">
            <a:avLst/>
          </a:prstGeom>
        </p:spPr>
      </p:pic>
      <p:sp>
        <p:nvSpPr>
          <p:cNvPr id="4" name="TextBox 3">
            <a:extLst>
              <a:ext uri="{FF2B5EF4-FFF2-40B4-BE49-F238E27FC236}">
                <a16:creationId xmlns:a16="http://schemas.microsoft.com/office/drawing/2014/main" id="{E175E5E7-A7B0-6142-BA04-0914EBACCAE8}"/>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
        <p:nvSpPr>
          <p:cNvPr id="2" name="Rectangle 1">
            <a:extLst>
              <a:ext uri="{FF2B5EF4-FFF2-40B4-BE49-F238E27FC236}">
                <a16:creationId xmlns:a16="http://schemas.microsoft.com/office/drawing/2014/main" id="{E6576792-0C4F-0D48-B48D-4C74CD7EB50F}"/>
              </a:ext>
            </a:extLst>
          </p:cNvPr>
          <p:cNvSpPr/>
          <p:nvPr/>
        </p:nvSpPr>
        <p:spPr>
          <a:xfrm>
            <a:off x="1637142" y="2311348"/>
            <a:ext cx="8917713" cy="2585323"/>
          </a:xfrm>
          <a:prstGeom prst="rect">
            <a:avLst/>
          </a:prstGeom>
        </p:spPr>
        <p:txBody>
          <a:bodyPr wrap="square">
            <a:spAutoFit/>
          </a:bodyPr>
          <a:lstStyle/>
          <a:p>
            <a:pPr algn="ctr"/>
            <a:r>
              <a:rPr lang="en-US" sz="1800" b="1" dirty="0">
                <a:solidFill>
                  <a:srgbClr val="FFFF00"/>
                </a:solidFill>
              </a:rPr>
              <a:t>Although the information presented in this presentation has been compiled from a number of different sources, this presentation was specifically created for OAR's Racial Justice Cohorts and programs.</a:t>
            </a:r>
          </a:p>
          <a:p>
            <a:pPr algn="ctr"/>
            <a:endParaRPr lang="en-US" sz="1800" dirty="0">
              <a:solidFill>
                <a:srgbClr val="FFFF00"/>
              </a:solidFill>
            </a:endParaRPr>
          </a:p>
          <a:p>
            <a:pPr algn="ctr"/>
            <a:r>
              <a:rPr lang="en-US" sz="1800" b="1" dirty="0">
                <a:solidFill>
                  <a:srgbClr val="FFFF00"/>
                </a:solidFill>
              </a:rPr>
              <a:t>We ask that you please only refer back to this presentation for your own use and reference and do not share this presentation online or to the public without permission from OAR.</a:t>
            </a:r>
          </a:p>
          <a:p>
            <a:pPr algn="ctr"/>
            <a:endParaRPr lang="en-US" sz="1800" dirty="0">
              <a:solidFill>
                <a:srgbClr val="FFFF00"/>
              </a:solidFill>
            </a:endParaRPr>
          </a:p>
          <a:p>
            <a:pPr algn="ctr"/>
            <a:r>
              <a:rPr lang="en-US" sz="1800" b="1" dirty="0">
                <a:solidFill>
                  <a:srgbClr val="FFFF00"/>
                </a:solidFill>
              </a:rPr>
              <a:t>Thank you</a:t>
            </a:r>
            <a:endParaRPr lang="en-US" sz="1800" dirty="0">
              <a:solidFill>
                <a:srgbClr val="FFFF00"/>
              </a:solidFill>
            </a:endParaRPr>
          </a:p>
        </p:txBody>
      </p:sp>
    </p:spTree>
    <p:extLst>
      <p:ext uri="{BB962C8B-B14F-4D97-AF65-F5344CB8AC3E}">
        <p14:creationId xmlns:p14="http://schemas.microsoft.com/office/powerpoint/2010/main" val="36956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1141413" y="-348344"/>
            <a:ext cx="9905998" cy="190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200"/>
              <a:buFont typeface="Century Gothic"/>
              <a:buNone/>
            </a:pPr>
            <a:r>
              <a:rPr lang="en-US" b="1" dirty="0">
                <a:solidFill>
                  <a:srgbClr val="FF0000"/>
                </a:solidFill>
              </a:rPr>
              <a:t>MOMENT OF SILENCE</a:t>
            </a:r>
            <a:endParaRPr dirty="0"/>
          </a:p>
        </p:txBody>
      </p:sp>
      <p:sp>
        <p:nvSpPr>
          <p:cNvPr id="201" name="Google Shape;201;p28"/>
          <p:cNvSpPr txBox="1">
            <a:spLocks noGrp="1"/>
          </p:cNvSpPr>
          <p:nvPr>
            <p:ph type="body" idx="1"/>
          </p:nvPr>
        </p:nvSpPr>
        <p:spPr>
          <a:xfrm>
            <a:off x="859377" y="4480149"/>
            <a:ext cx="8426618" cy="2660053"/>
          </a:xfrm>
          <a:prstGeom prst="rect">
            <a:avLst/>
          </a:prstGeom>
          <a:noFill/>
          <a:ln>
            <a:noFill/>
          </a:ln>
        </p:spPr>
        <p:txBody>
          <a:bodyPr spcFirstLastPara="1" wrap="square" lIns="91425" tIns="45700" rIns="91425" bIns="45700" anchor="ctr" anchorCtr="0">
            <a:noAutofit/>
          </a:bodyPr>
          <a:lstStyle/>
          <a:p>
            <a:pPr marL="285750" lvl="0" indent="0" algn="l" rtl="0">
              <a:spcBef>
                <a:spcPts val="0"/>
              </a:spcBef>
              <a:spcAft>
                <a:spcPts val="0"/>
              </a:spcAft>
              <a:buNone/>
            </a:pPr>
            <a:r>
              <a:rPr lang="en-US" b="1" dirty="0">
                <a:solidFill>
                  <a:srgbClr val="FF0000"/>
                </a:solidFill>
              </a:rPr>
              <a:t>And MANY more whose names are not mentioned..</a:t>
            </a:r>
            <a:endParaRPr dirty="0"/>
          </a:p>
        </p:txBody>
      </p:sp>
      <p:pic>
        <p:nvPicPr>
          <p:cNvPr id="202" name="Google Shape;202;p28"/>
          <p:cNvPicPr preferRelativeResize="0"/>
          <p:nvPr/>
        </p:nvPicPr>
        <p:blipFill rotWithShape="1">
          <a:blip r:embed="rId3">
            <a:alphaModFix/>
          </a:blip>
          <a:srcRect/>
          <a:stretch/>
        </p:blipFill>
        <p:spPr>
          <a:xfrm>
            <a:off x="1141413" y="1047824"/>
            <a:ext cx="4384357" cy="4384357"/>
          </a:xfrm>
          <a:prstGeom prst="rect">
            <a:avLst/>
          </a:prstGeom>
          <a:noFill/>
          <a:ln>
            <a:noFill/>
          </a:ln>
        </p:spPr>
      </p:pic>
      <p:pic>
        <p:nvPicPr>
          <p:cNvPr id="203" name="Google Shape;203;p28"/>
          <p:cNvPicPr preferRelativeResize="0"/>
          <p:nvPr/>
        </p:nvPicPr>
        <p:blipFill rotWithShape="1">
          <a:blip r:embed="rId4">
            <a:alphaModFix/>
          </a:blip>
          <a:srcRect/>
          <a:stretch/>
        </p:blipFill>
        <p:spPr>
          <a:xfrm>
            <a:off x="5867870" y="1047824"/>
            <a:ext cx="4384357" cy="4384357"/>
          </a:xfrm>
          <a:prstGeom prst="rect">
            <a:avLst/>
          </a:prstGeom>
          <a:noFill/>
          <a:ln>
            <a:noFill/>
          </a:ln>
        </p:spPr>
      </p:pic>
      <p:pic>
        <p:nvPicPr>
          <p:cNvPr id="6" name="Picture 5" descr="Logo, company name&#10;&#10;Description automatically generated">
            <a:extLst>
              <a:ext uri="{FF2B5EF4-FFF2-40B4-BE49-F238E27FC236}">
                <a16:creationId xmlns:a16="http://schemas.microsoft.com/office/drawing/2014/main" id="{E61E9043-3169-F541-B0E7-239B183057A3}"/>
              </a:ext>
            </a:extLst>
          </p:cNvPr>
          <p:cNvPicPr>
            <a:picLocks noChangeAspect="1"/>
          </p:cNvPicPr>
          <p:nvPr/>
        </p:nvPicPr>
        <p:blipFill>
          <a:blip r:embed="rId5"/>
          <a:stretch>
            <a:fillRect/>
          </a:stretch>
        </p:blipFill>
        <p:spPr>
          <a:xfrm>
            <a:off x="10515867" y="5228138"/>
            <a:ext cx="1587500" cy="1587500"/>
          </a:xfrm>
          <a:prstGeom prst="rect">
            <a:avLst/>
          </a:prstGeom>
        </p:spPr>
      </p:pic>
      <p:sp>
        <p:nvSpPr>
          <p:cNvPr id="7" name="TextBox 6">
            <a:extLst>
              <a:ext uri="{FF2B5EF4-FFF2-40B4-BE49-F238E27FC236}">
                <a16:creationId xmlns:a16="http://schemas.microsoft.com/office/drawing/2014/main" id="{D716867C-6EC5-D34A-850A-3942CD3E2574}"/>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
        <p:cNvGrpSpPr/>
        <p:nvPr/>
      </p:nvGrpSpPr>
      <p:grpSpPr>
        <a:xfrm>
          <a:off x="0" y="0"/>
          <a:ext cx="0" cy="0"/>
          <a:chOff x="0" y="0"/>
          <a:chExt cx="0" cy="0"/>
        </a:xfrm>
      </p:grpSpPr>
      <p:pic>
        <p:nvPicPr>
          <p:cNvPr id="138" name="Google Shape;138;p20" descr="A group of people standing in front of a crowd posing for the camera&#10;&#10;Description automatically generated"/>
          <p:cNvPicPr preferRelativeResize="0"/>
          <p:nvPr/>
        </p:nvPicPr>
        <p:blipFill rotWithShape="1">
          <a:blip r:embed="rId3">
            <a:alphaModFix amt="40000"/>
          </a:blip>
          <a:srcRect/>
          <a:stretch/>
        </p:blipFill>
        <p:spPr>
          <a:xfrm>
            <a:off x="20" y="10"/>
            <a:ext cx="12191979" cy="6857990"/>
          </a:xfrm>
          <a:prstGeom prst="rect">
            <a:avLst/>
          </a:prstGeom>
          <a:noFill/>
          <a:ln>
            <a:noFill/>
          </a:ln>
        </p:spPr>
      </p:pic>
      <p:sp>
        <p:nvSpPr>
          <p:cNvPr id="139" name="Google Shape;139;p20"/>
          <p:cNvSpPr txBox="1">
            <a:spLocks noGrp="1"/>
          </p:cNvSpPr>
          <p:nvPr>
            <p:ph type="title"/>
          </p:nvPr>
        </p:nvSpPr>
        <p:spPr>
          <a:xfrm>
            <a:off x="841249" y="941832"/>
            <a:ext cx="10506456" cy="2057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00"/>
              </a:buClr>
              <a:buSzPts val="5000"/>
              <a:buFont typeface="Century Gothic"/>
              <a:buNone/>
            </a:pPr>
            <a:r>
              <a:rPr lang="en-US" sz="5000" b="1" dirty="0">
                <a:solidFill>
                  <a:srgbClr val="FFFF00"/>
                </a:solidFill>
              </a:rPr>
              <a:t>WHAT IS RACIAL JUSTICE? </a:t>
            </a:r>
            <a:endParaRPr dirty="0"/>
          </a:p>
        </p:txBody>
      </p:sp>
      <p:sp>
        <p:nvSpPr>
          <p:cNvPr id="140" name="Google Shape;140;p20"/>
          <p:cNvSpPr txBox="1">
            <a:spLocks noGrp="1"/>
          </p:cNvSpPr>
          <p:nvPr>
            <p:ph type="body" idx="1"/>
          </p:nvPr>
        </p:nvSpPr>
        <p:spPr>
          <a:xfrm>
            <a:off x="841248" y="3502152"/>
            <a:ext cx="10506456" cy="2670048"/>
          </a:xfrm>
          <a:prstGeom prst="rect">
            <a:avLst/>
          </a:prstGeom>
          <a:noFill/>
          <a:ln>
            <a:noFill/>
          </a:ln>
        </p:spPr>
        <p:txBody>
          <a:bodyPr spcFirstLastPara="1" wrap="square" lIns="91425" tIns="45700" rIns="91425" bIns="45700" anchor="ctr" anchorCtr="0">
            <a:noAutofit/>
          </a:bodyPr>
          <a:lstStyle/>
          <a:p>
            <a:pPr marL="285750" lvl="0" indent="-285750" algn="l" rtl="0">
              <a:lnSpc>
                <a:spcPct val="80000"/>
              </a:lnSpc>
              <a:spcBef>
                <a:spcPts val="0"/>
              </a:spcBef>
              <a:spcAft>
                <a:spcPts val="0"/>
              </a:spcAft>
              <a:buSzPts val="1850"/>
              <a:buChar char="•"/>
            </a:pPr>
            <a:r>
              <a:rPr lang="en-US" sz="1850" b="1" dirty="0">
                <a:solidFill>
                  <a:srgbClr val="FFFF00"/>
                </a:solidFill>
              </a:rPr>
              <a:t>Racial Justice is the systematic fair treatment of people of all races that results in equitable opportunities and outcomes for everyone. All can achieve their full potential in life regardless of race, ethnicity, or the community in which they live.</a:t>
            </a:r>
            <a:endParaRPr dirty="0"/>
          </a:p>
          <a:p>
            <a:pPr marL="285750" lvl="0" indent="-285750" algn="l" rtl="0">
              <a:lnSpc>
                <a:spcPct val="80000"/>
              </a:lnSpc>
              <a:spcBef>
                <a:spcPts val="970"/>
              </a:spcBef>
              <a:spcAft>
                <a:spcPts val="0"/>
              </a:spcAft>
              <a:buSzPts val="1850"/>
              <a:buChar char="•"/>
            </a:pPr>
            <a:r>
              <a:rPr lang="en-US" sz="1850" b="1" dirty="0">
                <a:solidFill>
                  <a:srgbClr val="FFFF00"/>
                </a:solidFill>
              </a:rPr>
              <a:t>Racial Justice means having policies, beliefs, practices, attitudes, and actions that promote and integrate equal opportunity and treatment for people of all races with an extreme focus on Black Indigenous People of Color. It is important to note racial justice is both an individual and a governmental responsibility. It is the responsibility of you to believe in and support racial justice as it is even more important for the government to promote these policies and attitudes to our society. </a:t>
            </a:r>
            <a:endParaRPr dirty="0"/>
          </a:p>
          <a:p>
            <a:pPr marL="285750" lvl="0" indent="-258762" algn="l" rtl="0">
              <a:lnSpc>
                <a:spcPct val="80000"/>
              </a:lnSpc>
              <a:spcBef>
                <a:spcPts val="685"/>
              </a:spcBef>
              <a:spcAft>
                <a:spcPts val="0"/>
              </a:spcAft>
              <a:buSzPts val="425"/>
              <a:buNone/>
            </a:pPr>
            <a:endParaRPr sz="425" dirty="0"/>
          </a:p>
        </p:txBody>
      </p:sp>
      <p:pic>
        <p:nvPicPr>
          <p:cNvPr id="5" name="Picture 4" descr="Logo, company name&#10;&#10;Description automatically generated">
            <a:extLst>
              <a:ext uri="{FF2B5EF4-FFF2-40B4-BE49-F238E27FC236}">
                <a16:creationId xmlns:a16="http://schemas.microsoft.com/office/drawing/2014/main" id="{7678CF75-1FCD-2F4A-A313-DEC7AB7BD4FF}"/>
              </a:ext>
            </a:extLst>
          </p:cNvPr>
          <p:cNvPicPr>
            <a:picLocks noChangeAspect="1"/>
          </p:cNvPicPr>
          <p:nvPr/>
        </p:nvPicPr>
        <p:blipFill>
          <a:blip r:embed="rId4"/>
          <a:stretch>
            <a:fillRect/>
          </a:stretch>
        </p:blipFill>
        <p:spPr>
          <a:xfrm>
            <a:off x="10515867" y="5228138"/>
            <a:ext cx="1587500" cy="1587500"/>
          </a:xfrm>
          <a:prstGeom prst="rect">
            <a:avLst/>
          </a:prstGeom>
        </p:spPr>
      </p:pic>
      <p:sp>
        <p:nvSpPr>
          <p:cNvPr id="6" name="TextBox 5">
            <a:extLst>
              <a:ext uri="{FF2B5EF4-FFF2-40B4-BE49-F238E27FC236}">
                <a16:creationId xmlns:a16="http://schemas.microsoft.com/office/drawing/2014/main" id="{69462B2F-5B0E-6846-A711-B9C74EAB8029}"/>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026" name="Picture 2">
            <a:extLst>
              <a:ext uri="{FF2B5EF4-FFF2-40B4-BE49-F238E27FC236}">
                <a16:creationId xmlns:a16="http://schemas.microsoft.com/office/drawing/2014/main" id="{73108EA9-9628-44E1-AC6A-0E8EC998A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718" y="0"/>
            <a:ext cx="7662206" cy="34457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7FA687C-9039-4194-9191-494C09134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718" y="3445778"/>
            <a:ext cx="7662206" cy="34122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191BDE4E-C1BA-364F-AC2E-7E260FC910EB}"/>
              </a:ext>
            </a:extLst>
          </p:cNvPr>
          <p:cNvPicPr>
            <a:picLocks noChangeAspect="1"/>
          </p:cNvPicPr>
          <p:nvPr/>
        </p:nvPicPr>
        <p:blipFill>
          <a:blip r:embed="rId5"/>
          <a:stretch>
            <a:fillRect/>
          </a:stretch>
        </p:blipFill>
        <p:spPr>
          <a:xfrm>
            <a:off x="10515867" y="5228138"/>
            <a:ext cx="1587500" cy="1587500"/>
          </a:xfrm>
          <a:prstGeom prst="rect">
            <a:avLst/>
          </a:prstGeom>
        </p:spPr>
      </p:pic>
      <p:sp>
        <p:nvSpPr>
          <p:cNvPr id="5" name="TextBox 4">
            <a:extLst>
              <a:ext uri="{FF2B5EF4-FFF2-40B4-BE49-F238E27FC236}">
                <a16:creationId xmlns:a16="http://schemas.microsoft.com/office/drawing/2014/main" id="{427D9A15-F369-2A47-8EBF-5F933E653BA8}"/>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643192" y="609600"/>
            <a:ext cx="3643674" cy="190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1800"/>
              <a:buFont typeface="Century Gothic"/>
              <a:buNone/>
            </a:pPr>
            <a:r>
              <a:rPr lang="en-US" sz="1800" b="1">
                <a:solidFill>
                  <a:srgbClr val="FF0000"/>
                </a:solidFill>
              </a:rPr>
              <a:t>WHAT ABOUT YOUR RACIAL JUSTICE JOURNEY?</a:t>
            </a:r>
            <a:br>
              <a:rPr lang="en-US" sz="1800" b="1">
                <a:solidFill>
                  <a:srgbClr val="FF0000"/>
                </a:solidFill>
              </a:rPr>
            </a:br>
            <a:br>
              <a:rPr lang="en-US" sz="1800"/>
            </a:br>
            <a:br>
              <a:rPr lang="en-US" sz="1800"/>
            </a:br>
            <a:br>
              <a:rPr lang="en-US" sz="1800"/>
            </a:br>
            <a:br>
              <a:rPr lang="en-US" sz="1800"/>
            </a:br>
            <a:endParaRPr sz="1800"/>
          </a:p>
        </p:txBody>
      </p:sp>
      <p:sp>
        <p:nvSpPr>
          <p:cNvPr id="163" name="Google Shape;163;p23"/>
          <p:cNvSpPr txBox="1">
            <a:spLocks noGrp="1"/>
          </p:cNvSpPr>
          <p:nvPr>
            <p:ph type="body" idx="1"/>
          </p:nvPr>
        </p:nvSpPr>
        <p:spPr>
          <a:xfrm>
            <a:off x="643192" y="1856934"/>
            <a:ext cx="3643674" cy="46428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a:p>
            <a:pPr marL="0" indent="0">
              <a:lnSpc>
                <a:spcPct val="90000"/>
              </a:lnSpc>
              <a:spcBef>
                <a:spcPts val="920"/>
              </a:spcBef>
              <a:buSzPts val="160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Everyday as we continue to </a:t>
            </a:r>
            <a:r>
              <a:rPr lang="en-US" sz="1800" dirty="0">
                <a:effectLst/>
                <a:latin typeface="Calibri" panose="020F0502020204030204" pitchFamily="34" charset="0"/>
                <a:ea typeface="Calibri" panose="020F0502020204030204" pitchFamily="34" charset="0"/>
                <a:cs typeface="Times New Roman" panose="02020603050405020304" pitchFamily="18" charset="0"/>
              </a:rPr>
              <a:t>endure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and face the unfair structure our country was built upon effect lives of Black Indigenous People of color daily it makes you constantly think of two main questions; what am I doing to support this change currently and what activities can I add to my daily life to continue to implement fair change of the treatment of US into our society and everyday lives.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920"/>
              </a:spcBef>
              <a:spcAft>
                <a:spcPts val="0"/>
              </a:spcAft>
              <a:buSzPts val="1600"/>
              <a:buNone/>
            </a:pPr>
            <a:endParaRPr sz="1600" b="1" dirty="0"/>
          </a:p>
          <a:p>
            <a:pPr marL="0" lvl="0" indent="0" algn="l" rtl="0">
              <a:lnSpc>
                <a:spcPct val="90000"/>
              </a:lnSpc>
              <a:spcBef>
                <a:spcPts val="920"/>
              </a:spcBef>
              <a:spcAft>
                <a:spcPts val="0"/>
              </a:spcAft>
              <a:buSzPts val="1600"/>
              <a:buNone/>
            </a:pPr>
            <a:endParaRPr sz="1600" b="1" dirty="0"/>
          </a:p>
          <a:p>
            <a:pPr marL="0" lvl="0" indent="0" algn="l" rtl="0">
              <a:lnSpc>
                <a:spcPct val="90000"/>
              </a:lnSpc>
              <a:spcBef>
                <a:spcPts val="920"/>
              </a:spcBef>
              <a:spcAft>
                <a:spcPts val="0"/>
              </a:spcAft>
              <a:buSzPts val="1600"/>
              <a:buNone/>
            </a:pPr>
            <a:r>
              <a:rPr lang="en-US" sz="1600" b="1" dirty="0"/>
              <a:t>Your own journey may feel tiresome, force a what's the point nothing is going to change anyway attitude, not effective, draining, etc. especially as we continue to wake up everyday and</a:t>
            </a:r>
            <a:r>
              <a:rPr lang="en-US" sz="1600" dirty="0"/>
              <a:t> CONFRONT </a:t>
            </a:r>
            <a:r>
              <a:rPr lang="en-US" sz="1600" b="1" dirty="0"/>
              <a:t>the trauma of what our country is doing to our people.</a:t>
            </a:r>
            <a:endParaRPr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r>
              <a:rPr lang="en-US" sz="600" b="1" dirty="0"/>
              <a:t> </a:t>
            </a:r>
            <a:endParaRPr dirty="0"/>
          </a:p>
          <a:p>
            <a:pPr marL="0" lvl="0" indent="0" algn="l" rtl="0">
              <a:lnSpc>
                <a:spcPct val="90000"/>
              </a:lnSpc>
              <a:spcBef>
                <a:spcPts val="720"/>
              </a:spcBef>
              <a:spcAft>
                <a:spcPts val="0"/>
              </a:spcAft>
              <a:buSzPts val="600"/>
              <a:buNone/>
            </a:pPr>
            <a:r>
              <a:rPr lang="en-US" sz="600" b="1" dirty="0"/>
              <a:t>   </a:t>
            </a:r>
            <a:endParaRPr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a:p>
            <a:pPr marL="0" lvl="0" indent="0" algn="l" rtl="0">
              <a:lnSpc>
                <a:spcPct val="90000"/>
              </a:lnSpc>
              <a:spcBef>
                <a:spcPts val="720"/>
              </a:spcBef>
              <a:spcAft>
                <a:spcPts val="0"/>
              </a:spcAft>
              <a:buSzPts val="600"/>
              <a:buNone/>
            </a:pPr>
            <a:endParaRPr sz="600" b="1" dirty="0"/>
          </a:p>
        </p:txBody>
      </p:sp>
      <p:pic>
        <p:nvPicPr>
          <p:cNvPr id="164" name="Google Shape;164;p23" descr="A group of people standing in front of a crowd&#10;&#10;Description automatically generated"/>
          <p:cNvPicPr preferRelativeResize="0"/>
          <p:nvPr/>
        </p:nvPicPr>
        <p:blipFill rotWithShape="1">
          <a:blip r:embed="rId4">
            <a:alphaModFix/>
          </a:blip>
          <a:srcRect/>
          <a:stretch/>
        </p:blipFill>
        <p:spPr>
          <a:xfrm>
            <a:off x="4630994" y="1098886"/>
            <a:ext cx="6916633" cy="4340187"/>
          </a:xfrm>
          <a:prstGeom prst="roundRect">
            <a:avLst>
              <a:gd name="adj" fmla="val 3517"/>
            </a:avLst>
          </a:prstGeom>
          <a:noFill/>
          <a:ln w="38100" cap="flat" cmpd="sng">
            <a:solidFill>
              <a:srgbClr val="363D46"/>
            </a:solidFill>
            <a:prstDash val="solid"/>
            <a:round/>
            <a:headEnd type="none" w="sm" len="sm"/>
            <a:tailEnd type="none" w="sm" len="sm"/>
          </a:ln>
        </p:spPr>
      </p:pic>
      <p:sp>
        <p:nvSpPr>
          <p:cNvPr id="165" name="Google Shape;165;p23"/>
          <p:cNvSpPr txBox="1"/>
          <p:nvPr/>
        </p:nvSpPr>
        <p:spPr>
          <a:xfrm>
            <a:off x="8674726" y="5239018"/>
            <a:ext cx="2872901" cy="200055"/>
          </a:xfrm>
          <a:prstGeom prst="rect">
            <a:avLst/>
          </a:prstGeom>
          <a:solidFill>
            <a:srgbClr val="0000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700" b="0" i="0" u="sng" strike="noStrike" cap="none">
                <a:solidFill>
                  <a:schemeClr val="hlink"/>
                </a:solidFill>
                <a:latin typeface="Century Gothic"/>
                <a:ea typeface="Century Gothic"/>
                <a:cs typeface="Century Gothic"/>
                <a:sym typeface="Century Gothic"/>
                <a:hlinkClick r:id="rId5"/>
              </a:rPr>
              <a:t>This Photo</a:t>
            </a:r>
            <a:r>
              <a:rPr lang="en-US" sz="700" b="0" i="0" u="none" strike="noStrike" cap="none">
                <a:solidFill>
                  <a:srgbClr val="FFFFFF"/>
                </a:solidFill>
                <a:latin typeface="Century Gothic"/>
                <a:ea typeface="Century Gothic"/>
                <a:cs typeface="Century Gothic"/>
                <a:sym typeface="Century Gothic"/>
              </a:rPr>
              <a:t> by Unknown Author is licensed under </a:t>
            </a:r>
            <a:r>
              <a:rPr lang="en-US" sz="700" b="0" i="0" u="sng" strike="noStrike" cap="none">
                <a:solidFill>
                  <a:schemeClr val="hlink"/>
                </a:solidFill>
                <a:latin typeface="Century Gothic"/>
                <a:ea typeface="Century Gothic"/>
                <a:cs typeface="Century Gothic"/>
                <a:sym typeface="Century Gothic"/>
                <a:hlinkClick r:id="rId6"/>
              </a:rPr>
              <a:t>CC BY-NC-ND</a:t>
            </a:r>
            <a:endParaRPr sz="700" b="0" i="0" u="none" strike="noStrike" cap="none">
              <a:solidFill>
                <a:srgbClr val="FFFFFF"/>
              </a:solidFill>
              <a:latin typeface="Century Gothic"/>
              <a:ea typeface="Century Gothic"/>
              <a:cs typeface="Century Gothic"/>
              <a:sym typeface="Century Gothic"/>
            </a:endParaRPr>
          </a:p>
        </p:txBody>
      </p:sp>
      <p:pic>
        <p:nvPicPr>
          <p:cNvPr id="6" name="Picture 5" descr="Logo, company name&#10;&#10;Description automatically generated">
            <a:extLst>
              <a:ext uri="{FF2B5EF4-FFF2-40B4-BE49-F238E27FC236}">
                <a16:creationId xmlns:a16="http://schemas.microsoft.com/office/drawing/2014/main" id="{ACCF8307-FF68-5443-9A42-4FFFC9E60B24}"/>
              </a:ext>
            </a:extLst>
          </p:cNvPr>
          <p:cNvPicPr>
            <a:picLocks noChangeAspect="1"/>
          </p:cNvPicPr>
          <p:nvPr/>
        </p:nvPicPr>
        <p:blipFill>
          <a:blip r:embed="rId7"/>
          <a:stretch>
            <a:fillRect/>
          </a:stretch>
        </p:blipFill>
        <p:spPr>
          <a:xfrm>
            <a:off x="10515867" y="5228138"/>
            <a:ext cx="1587500" cy="1587500"/>
          </a:xfrm>
          <a:prstGeom prst="rect">
            <a:avLst/>
          </a:prstGeom>
        </p:spPr>
      </p:pic>
      <p:sp>
        <p:nvSpPr>
          <p:cNvPr id="7" name="TextBox 6">
            <a:extLst>
              <a:ext uri="{FF2B5EF4-FFF2-40B4-BE49-F238E27FC236}">
                <a16:creationId xmlns:a16="http://schemas.microsoft.com/office/drawing/2014/main" id="{86FC7691-0E39-5C4D-A7AB-F570C5F231CD}"/>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643192" y="609600"/>
            <a:ext cx="3643674" cy="1905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00"/>
              </a:buClr>
              <a:buSzPts val="2160"/>
              <a:buFont typeface="Century Gothic"/>
              <a:buNone/>
            </a:pPr>
            <a:r>
              <a:rPr lang="en-US" sz="2160" b="1" dirty="0">
                <a:solidFill>
                  <a:srgbClr val="FFFF00"/>
                </a:solidFill>
              </a:rPr>
              <a:t>WHAT ARE SOME THINGS YOU CAN DO ON YOUR PERSONAL  JOURNEY?</a:t>
            </a:r>
            <a:br>
              <a:rPr lang="en-US" sz="2160" b="1" dirty="0">
                <a:solidFill>
                  <a:srgbClr val="FFFF00"/>
                </a:solidFill>
              </a:rPr>
            </a:br>
            <a:br>
              <a:rPr lang="en-US" sz="2160" b="1" dirty="0">
                <a:solidFill>
                  <a:srgbClr val="FFFF00"/>
                </a:solidFill>
              </a:rPr>
            </a:br>
            <a:br>
              <a:rPr lang="en-US" sz="2160" b="1" dirty="0">
                <a:solidFill>
                  <a:srgbClr val="FFFF00"/>
                </a:solidFill>
              </a:rPr>
            </a:br>
            <a:br>
              <a:rPr lang="en-US" sz="2160" b="1" dirty="0">
                <a:solidFill>
                  <a:srgbClr val="FFFF00"/>
                </a:solidFill>
              </a:rPr>
            </a:br>
            <a:br>
              <a:rPr lang="en-US" sz="2160" b="1" dirty="0">
                <a:solidFill>
                  <a:srgbClr val="FFFF00"/>
                </a:solidFill>
              </a:rPr>
            </a:br>
            <a:endParaRPr sz="2160" b="1" dirty="0">
              <a:solidFill>
                <a:srgbClr val="FFFF00"/>
              </a:solidFill>
            </a:endParaRPr>
          </a:p>
        </p:txBody>
      </p:sp>
      <p:sp>
        <p:nvSpPr>
          <p:cNvPr id="171" name="Google Shape;171;p24"/>
          <p:cNvSpPr txBox="1">
            <a:spLocks noGrp="1"/>
          </p:cNvSpPr>
          <p:nvPr>
            <p:ph type="body" idx="1"/>
          </p:nvPr>
        </p:nvSpPr>
        <p:spPr>
          <a:xfrm>
            <a:off x="0" y="3268979"/>
            <a:ext cx="4990036" cy="425598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200"/>
              <a:buNone/>
            </a:pPr>
            <a:endParaRPr sz="1400" b="1" dirty="0">
              <a:solidFill>
                <a:srgbClr val="FFFF00"/>
              </a:solidFill>
            </a:endParaRPr>
          </a:p>
          <a:p>
            <a:pPr marL="342900" lvl="0" indent="-342900" algn="l" rtl="0">
              <a:spcBef>
                <a:spcPts val="840"/>
              </a:spcBef>
              <a:spcAft>
                <a:spcPts val="0"/>
              </a:spcAft>
              <a:buSzPts val="1200"/>
              <a:buFont typeface="Century Gothic"/>
              <a:buAutoNum type="arabicPeriod"/>
            </a:pPr>
            <a:r>
              <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 have been making progress  BY participating IN OAR’S 10 WEEK COHORT. I PERSONALLY THINK ITS IMPORTANT TO KEEP HAVING THESE DISCUSSIONS AS WE CAN TEND TO LOSE FOCUS ON OUR JOURNEY WITH OUR DAILY LIVES BEING SO BUSY. THESE COHORTS KEEPS US AS BIPOC CONSTANTLY THINKING OF NEW WAYS TO HELP AND PUSH OUR JOURNEY as well as provide a comfortable space for us to come together collectively and have these tough conversations while finding new ways to confront racism in our communities.</a:t>
            </a:r>
          </a:p>
          <a:p>
            <a:pPr marL="342900" lvl="0" indent="-342900" algn="l" rtl="0">
              <a:spcBef>
                <a:spcPts val="840"/>
              </a:spcBef>
              <a:spcAft>
                <a:spcPts val="0"/>
              </a:spcAft>
              <a:buSzPts val="1200"/>
              <a:buFont typeface="Century Gothic"/>
              <a:buAutoNum type="arabicPeriod"/>
            </a:pPr>
            <a:r>
              <a:rPr lang="en-US" sz="1400" b="1" dirty="0">
                <a:solidFill>
                  <a:srgbClr val="FFFF00"/>
                </a:solidFill>
              </a:rPr>
              <a:t>Examining how choices are being made around your workplace and how everyone including yourself responds to emails, one on one meetings, overall conversation and making it a priority to hear and include BIPOC.</a:t>
            </a:r>
            <a:endParaRPr sz="1400" dirty="0"/>
          </a:p>
          <a:p>
            <a:pPr marL="342900" lvl="0" indent="-342900" algn="l" rtl="0">
              <a:spcBef>
                <a:spcPts val="840"/>
              </a:spcBef>
              <a:spcAft>
                <a:spcPts val="0"/>
              </a:spcAft>
              <a:buSzPts val="1200"/>
              <a:buFont typeface="Century Gothic"/>
              <a:buAutoNum type="arabicPeriod"/>
            </a:pPr>
            <a:r>
              <a:rPr lang="en-US" sz="1400" b="1" dirty="0">
                <a:solidFill>
                  <a:srgbClr val="FFFF00"/>
                </a:solidFill>
              </a:rPr>
              <a:t>Setting reminders each day to dedicate time to racial justice, this helps in holding yourself accountable to your journey.</a:t>
            </a:r>
            <a:endParaRPr sz="1400" dirty="0"/>
          </a:p>
          <a:p>
            <a:pPr marL="342900" lvl="0" indent="-342900" algn="l" rtl="0">
              <a:spcBef>
                <a:spcPts val="840"/>
              </a:spcBef>
              <a:spcAft>
                <a:spcPts val="0"/>
              </a:spcAft>
              <a:buSzPts val="1200"/>
              <a:buFont typeface="Century Gothic"/>
              <a:buAutoNum type="arabicPeriod"/>
            </a:pPr>
            <a:r>
              <a:rPr lang="en-US" sz="1400" b="1" dirty="0">
                <a:solidFill>
                  <a:srgbClr val="FFFF00"/>
                </a:solidFill>
              </a:rPr>
              <a:t>Educate yourself. On our OAR website we have racial justice resources listed that are continuously updated to help you constantly learn more while on your journey.</a:t>
            </a:r>
          </a:p>
          <a:p>
            <a:pPr marL="342900" lvl="0" indent="-234950" algn="l" rtl="0">
              <a:spcBef>
                <a:spcPts val="940"/>
              </a:spcBef>
              <a:spcAft>
                <a:spcPts val="0"/>
              </a:spcAft>
              <a:buSzPts val="1700"/>
              <a:buFont typeface="Century Gothic"/>
              <a:buNone/>
            </a:pPr>
            <a:endParaRPr sz="1400" b="1" dirty="0">
              <a:solidFill>
                <a:srgbClr val="FFFF00"/>
              </a:solidFill>
            </a:endParaRPr>
          </a:p>
          <a:p>
            <a:pPr marL="342900" lvl="0" indent="-234950" algn="l" rtl="0">
              <a:spcBef>
                <a:spcPts val="940"/>
              </a:spcBef>
              <a:spcAft>
                <a:spcPts val="0"/>
              </a:spcAft>
              <a:buSzPts val="1700"/>
              <a:buFont typeface="Century Gothic"/>
              <a:buNone/>
            </a:pPr>
            <a:endParaRPr sz="1400" b="1" dirty="0">
              <a:solidFill>
                <a:srgbClr val="FFFF00"/>
              </a:solidFill>
            </a:endParaRPr>
          </a:p>
          <a:p>
            <a:pPr marL="342900" lvl="0" indent="-234950" algn="l" rtl="0">
              <a:spcBef>
                <a:spcPts val="940"/>
              </a:spcBef>
              <a:spcAft>
                <a:spcPts val="0"/>
              </a:spcAft>
              <a:buSzPts val="1700"/>
              <a:buFont typeface="Century Gothic"/>
              <a:buNone/>
            </a:pPr>
            <a:endParaRPr sz="1400" b="1" dirty="0">
              <a:solidFill>
                <a:srgbClr val="FFFF00"/>
              </a:solidFill>
            </a:endParaRPr>
          </a:p>
          <a:p>
            <a:pPr marL="0" lvl="0" indent="0" algn="l" rtl="0">
              <a:spcBef>
                <a:spcPts val="940"/>
              </a:spcBef>
              <a:spcAft>
                <a:spcPts val="0"/>
              </a:spcAft>
              <a:buSzPts val="1700"/>
              <a:buNone/>
            </a:pPr>
            <a:endParaRPr sz="1400" b="1" dirty="0">
              <a:solidFill>
                <a:srgbClr val="FFFF00"/>
              </a:solidFill>
            </a:endParaRPr>
          </a:p>
          <a:p>
            <a:pPr marL="342900" lvl="0" indent="-234950" algn="l" rtl="0">
              <a:spcBef>
                <a:spcPts val="940"/>
              </a:spcBef>
              <a:spcAft>
                <a:spcPts val="0"/>
              </a:spcAft>
              <a:buSzPts val="1700"/>
              <a:buFont typeface="Century Gothic"/>
              <a:buNone/>
            </a:pPr>
            <a:endParaRPr sz="1400" b="1" dirty="0">
              <a:solidFill>
                <a:srgbClr val="FFFF00"/>
              </a:solidFill>
            </a:endParaRPr>
          </a:p>
          <a:p>
            <a:pPr marL="342900" lvl="0" indent="-234950" algn="l" rtl="0">
              <a:spcBef>
                <a:spcPts val="940"/>
              </a:spcBef>
              <a:spcAft>
                <a:spcPts val="0"/>
              </a:spcAft>
              <a:buSzPts val="1700"/>
              <a:buFont typeface="Century Gothic"/>
              <a:buNone/>
            </a:pPr>
            <a:endParaRPr sz="1400" b="1" dirty="0">
              <a:solidFill>
                <a:srgbClr val="FFFF00"/>
              </a:solidFill>
            </a:endParaRPr>
          </a:p>
          <a:p>
            <a:pPr marL="342900" lvl="0" indent="-234950" algn="l" rtl="0">
              <a:spcBef>
                <a:spcPts val="940"/>
              </a:spcBef>
              <a:spcAft>
                <a:spcPts val="0"/>
              </a:spcAft>
              <a:buSzPts val="1700"/>
              <a:buFont typeface="Century Gothic"/>
              <a:buNone/>
            </a:pPr>
            <a:endParaRPr sz="1400" b="1" dirty="0">
              <a:solidFill>
                <a:srgbClr val="FFFF00"/>
              </a:solidFill>
            </a:endParaRPr>
          </a:p>
          <a:p>
            <a:pPr marL="342900" lvl="0" indent="-234950" algn="l" rtl="0">
              <a:spcBef>
                <a:spcPts val="940"/>
              </a:spcBef>
              <a:spcAft>
                <a:spcPts val="0"/>
              </a:spcAft>
              <a:buSzPts val="1700"/>
              <a:buFont typeface="Century Gothic"/>
              <a:buNone/>
            </a:pPr>
            <a:endParaRPr sz="1400" b="1" dirty="0">
              <a:solidFill>
                <a:srgbClr val="FFFF00"/>
              </a:solidFill>
            </a:endParaRPr>
          </a:p>
          <a:p>
            <a:pPr marL="342900" lvl="0" indent="-228600" algn="l" rtl="0">
              <a:spcBef>
                <a:spcPts val="960"/>
              </a:spcBef>
              <a:spcAft>
                <a:spcPts val="0"/>
              </a:spcAft>
              <a:buSzPts val="1800"/>
              <a:buFont typeface="Century Gothic"/>
              <a:buNone/>
            </a:pPr>
            <a:endParaRPr sz="1400" b="1" dirty="0">
              <a:solidFill>
                <a:srgbClr val="FFFF00"/>
              </a:solidFill>
            </a:endParaRPr>
          </a:p>
          <a:p>
            <a:pPr marL="342900" lvl="0" indent="-228600" algn="l" rtl="0">
              <a:spcBef>
                <a:spcPts val="960"/>
              </a:spcBef>
              <a:spcAft>
                <a:spcPts val="0"/>
              </a:spcAft>
              <a:buSzPts val="1800"/>
              <a:buFont typeface="Century Gothic"/>
              <a:buNone/>
            </a:pPr>
            <a:endParaRPr sz="1400" dirty="0">
              <a:solidFill>
                <a:srgbClr val="FFFF00"/>
              </a:solidFill>
            </a:endParaRPr>
          </a:p>
        </p:txBody>
      </p:sp>
      <p:pic>
        <p:nvPicPr>
          <p:cNvPr id="172" name="Google Shape;172;p24" descr="A person wearing a scarf&#10;&#10;Description automatically generated"/>
          <p:cNvPicPr preferRelativeResize="0"/>
          <p:nvPr/>
        </p:nvPicPr>
        <p:blipFill rotWithShape="1">
          <a:blip r:embed="rId4">
            <a:alphaModFix/>
          </a:blip>
          <a:srcRect/>
          <a:stretch/>
        </p:blipFill>
        <p:spPr>
          <a:xfrm>
            <a:off x="5149396" y="645106"/>
            <a:ext cx="5879828" cy="5247747"/>
          </a:xfrm>
          <a:prstGeom prst="roundRect">
            <a:avLst>
              <a:gd name="adj" fmla="val 3517"/>
            </a:avLst>
          </a:prstGeom>
          <a:noFill/>
          <a:ln w="38100" cap="flat" cmpd="sng">
            <a:solidFill>
              <a:srgbClr val="363D46"/>
            </a:solidFill>
            <a:prstDash val="solid"/>
            <a:round/>
            <a:headEnd type="none" w="sm" len="sm"/>
            <a:tailEnd type="none" w="sm" len="sm"/>
          </a:ln>
        </p:spPr>
      </p:pic>
      <p:sp>
        <p:nvSpPr>
          <p:cNvPr id="173" name="Google Shape;173;p24"/>
          <p:cNvSpPr txBox="1"/>
          <p:nvPr/>
        </p:nvSpPr>
        <p:spPr>
          <a:xfrm>
            <a:off x="8489747" y="5692798"/>
            <a:ext cx="2539477" cy="200055"/>
          </a:xfrm>
          <a:prstGeom prst="rect">
            <a:avLst/>
          </a:prstGeom>
          <a:solidFill>
            <a:srgbClr val="0000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700" b="0" i="0" u="sng" strike="noStrike" cap="none">
                <a:solidFill>
                  <a:schemeClr val="hlink"/>
                </a:solidFill>
                <a:latin typeface="Century Gothic"/>
                <a:ea typeface="Century Gothic"/>
                <a:cs typeface="Century Gothic"/>
                <a:sym typeface="Century Gothic"/>
                <a:hlinkClick r:id="rId5"/>
              </a:rPr>
              <a:t>This Photo</a:t>
            </a:r>
            <a:r>
              <a:rPr lang="en-US" sz="700" b="0" i="0" u="none" strike="noStrike" cap="none">
                <a:solidFill>
                  <a:srgbClr val="FFFFFF"/>
                </a:solidFill>
                <a:latin typeface="Century Gothic"/>
                <a:ea typeface="Century Gothic"/>
                <a:cs typeface="Century Gothic"/>
                <a:sym typeface="Century Gothic"/>
              </a:rPr>
              <a:t> by Unknown Author is licensed under </a:t>
            </a:r>
            <a:r>
              <a:rPr lang="en-US" sz="700" b="0" i="0" u="sng" strike="noStrike" cap="none">
                <a:solidFill>
                  <a:schemeClr val="hlink"/>
                </a:solidFill>
                <a:latin typeface="Century Gothic"/>
                <a:ea typeface="Century Gothic"/>
                <a:cs typeface="Century Gothic"/>
                <a:sym typeface="Century Gothic"/>
                <a:hlinkClick r:id="rId6"/>
              </a:rPr>
              <a:t>CC BY</a:t>
            </a:r>
            <a:endParaRPr sz="700" b="0" i="0" u="none" strike="noStrike" cap="none">
              <a:solidFill>
                <a:srgbClr val="FFFFFF"/>
              </a:solidFill>
              <a:latin typeface="Century Gothic"/>
              <a:ea typeface="Century Gothic"/>
              <a:cs typeface="Century Gothic"/>
              <a:sym typeface="Century Gothic"/>
            </a:endParaRPr>
          </a:p>
        </p:txBody>
      </p:sp>
      <p:pic>
        <p:nvPicPr>
          <p:cNvPr id="6" name="Picture 5" descr="Logo, company name&#10;&#10;Description automatically generated">
            <a:extLst>
              <a:ext uri="{FF2B5EF4-FFF2-40B4-BE49-F238E27FC236}">
                <a16:creationId xmlns:a16="http://schemas.microsoft.com/office/drawing/2014/main" id="{155CBFA8-EB89-714D-A476-522D48501B6B}"/>
              </a:ext>
            </a:extLst>
          </p:cNvPr>
          <p:cNvPicPr>
            <a:picLocks noChangeAspect="1"/>
          </p:cNvPicPr>
          <p:nvPr/>
        </p:nvPicPr>
        <p:blipFill>
          <a:blip r:embed="rId7"/>
          <a:stretch>
            <a:fillRect/>
          </a:stretch>
        </p:blipFill>
        <p:spPr>
          <a:xfrm>
            <a:off x="10515867" y="5228138"/>
            <a:ext cx="1587500" cy="1587500"/>
          </a:xfrm>
          <a:prstGeom prst="rect">
            <a:avLst/>
          </a:prstGeom>
        </p:spPr>
      </p:pic>
      <p:sp>
        <p:nvSpPr>
          <p:cNvPr id="7" name="TextBox 6">
            <a:extLst>
              <a:ext uri="{FF2B5EF4-FFF2-40B4-BE49-F238E27FC236}">
                <a16:creationId xmlns:a16="http://schemas.microsoft.com/office/drawing/2014/main" id="{C4E5B407-3618-D648-90AD-2D6B6B8B3DAF}"/>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5"/>
          <p:cNvPicPr preferRelativeResize="0"/>
          <p:nvPr/>
        </p:nvPicPr>
        <p:blipFill>
          <a:blip r:embed="rId3">
            <a:alphaModFix/>
          </a:blip>
          <a:stretch>
            <a:fillRect/>
          </a:stretch>
        </p:blipFill>
        <p:spPr>
          <a:xfrm>
            <a:off x="6012271" y="885613"/>
            <a:ext cx="6012271" cy="4325559"/>
          </a:xfrm>
          <a:prstGeom prst="rect">
            <a:avLst/>
          </a:prstGeom>
          <a:noFill/>
          <a:ln>
            <a:noFill/>
          </a:ln>
        </p:spPr>
      </p:pic>
      <p:sp>
        <p:nvSpPr>
          <p:cNvPr id="179" name="Google Shape;179;p25"/>
          <p:cNvSpPr txBox="1">
            <a:spLocks noGrp="1"/>
          </p:cNvSpPr>
          <p:nvPr>
            <p:ph type="title"/>
          </p:nvPr>
        </p:nvSpPr>
        <p:spPr>
          <a:xfrm>
            <a:off x="959625" y="-103750"/>
            <a:ext cx="9906000" cy="126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00"/>
              </a:buClr>
              <a:buSzPts val="3200"/>
              <a:buFont typeface="Century Gothic"/>
              <a:buNone/>
            </a:pPr>
            <a:r>
              <a:rPr lang="en-US" b="1" dirty="0">
                <a:solidFill>
                  <a:srgbClr val="FFFF00"/>
                </a:solidFill>
              </a:rPr>
              <a:t>  White Racial Identity Development</a:t>
            </a:r>
            <a:endParaRPr dirty="0"/>
          </a:p>
        </p:txBody>
      </p:sp>
      <p:sp>
        <p:nvSpPr>
          <p:cNvPr id="8" name="TextBox 7">
            <a:extLst>
              <a:ext uri="{FF2B5EF4-FFF2-40B4-BE49-F238E27FC236}">
                <a16:creationId xmlns:a16="http://schemas.microsoft.com/office/drawing/2014/main" id="{E0CDE27A-7A75-4C47-BB24-B9F155348C14}"/>
              </a:ext>
            </a:extLst>
          </p:cNvPr>
          <p:cNvSpPr txBox="1"/>
          <p:nvPr/>
        </p:nvSpPr>
        <p:spPr>
          <a:xfrm>
            <a:off x="0" y="692617"/>
            <a:ext cx="6012271" cy="6309420"/>
          </a:xfrm>
          <a:prstGeom prst="rect">
            <a:avLst/>
          </a:prstGeom>
          <a:noFill/>
        </p:spPr>
        <p:txBody>
          <a:bodyPr wrap="square" rtlCol="0">
            <a:spAutoFit/>
          </a:bodyPr>
          <a:lstStyle/>
          <a:p>
            <a:r>
              <a:rPr lang="en-US" sz="2000" b="1" dirty="0">
                <a:solidFill>
                  <a:srgbClr val="FFFF00"/>
                </a:solidFill>
              </a:rPr>
              <a:t>Naïve Phase: </a:t>
            </a:r>
          </a:p>
          <a:p>
            <a:r>
              <a:rPr lang="en-US" sz="1800" dirty="0">
                <a:solidFill>
                  <a:srgbClr val="FFFF00"/>
                </a:solidFill>
                <a:effectLst/>
                <a:latin typeface="Times New Roman" panose="02020603050405020304" pitchFamily="18" charset="0"/>
                <a:ea typeface="Times New Roman" panose="02020603050405020304" pitchFamily="18" charset="0"/>
              </a:rPr>
              <a:t>This phase is relatively neutral with respect to racial/cultural differences. Its length is brief and is marked by a naive curiosity about race. </a:t>
            </a:r>
          </a:p>
          <a:p>
            <a:endParaRPr lang="en-US" sz="2000" b="1" dirty="0">
              <a:solidFill>
                <a:srgbClr val="FFFF00"/>
              </a:solidFill>
            </a:endParaRPr>
          </a:p>
          <a:p>
            <a:r>
              <a:rPr lang="en-US" sz="2000" b="1" dirty="0">
                <a:solidFill>
                  <a:srgbClr val="FFFF00"/>
                </a:solidFill>
              </a:rPr>
              <a:t>Conformity Phase:</a:t>
            </a:r>
          </a:p>
          <a:p>
            <a:r>
              <a:rPr lang="en-US" sz="1800" dirty="0">
                <a:solidFill>
                  <a:srgbClr val="FFFF00"/>
                </a:solidFill>
                <a:effectLst/>
                <a:latin typeface="Times New Roman" panose="02020603050405020304" pitchFamily="18" charset="0"/>
                <a:ea typeface="Times New Roman" panose="02020603050405020304" pitchFamily="18" charset="0"/>
              </a:rPr>
              <a:t>The White person's attitudes and beliefs in this phase are very ethnocentric. There is minimal awareness of the self as a racial being and a strong belief in the universality of values and norms governing behavior. </a:t>
            </a:r>
          </a:p>
          <a:p>
            <a:endParaRPr lang="en-US" sz="2000" b="1" dirty="0">
              <a:solidFill>
                <a:srgbClr val="FFFF00"/>
              </a:solidFill>
            </a:endParaRPr>
          </a:p>
          <a:p>
            <a:endParaRPr lang="en-US" sz="2000" b="1" dirty="0">
              <a:solidFill>
                <a:srgbClr val="FFFF00"/>
              </a:solidFill>
            </a:endParaRPr>
          </a:p>
          <a:p>
            <a:r>
              <a:rPr lang="en-US" sz="2000" b="1" dirty="0">
                <a:solidFill>
                  <a:srgbClr val="FFFF00"/>
                </a:solidFill>
              </a:rPr>
              <a:t>Dissonance Phase:</a:t>
            </a:r>
          </a:p>
          <a:p>
            <a:r>
              <a:rPr lang="en-US" sz="1800" b="1" dirty="0">
                <a:solidFill>
                  <a:srgbClr val="FFFF00"/>
                </a:solidFill>
                <a:effectLst/>
                <a:latin typeface="Times New Roman" panose="02020603050405020304" pitchFamily="18" charset="0"/>
                <a:ea typeface="Times New Roman" panose="02020603050405020304" pitchFamily="18" charset="0"/>
              </a:rPr>
              <a:t>Movement into the </a:t>
            </a:r>
            <a:r>
              <a:rPr lang="en-US" sz="1800" b="1" i="1" dirty="0">
                <a:solidFill>
                  <a:srgbClr val="FFFF00"/>
                </a:solidFill>
                <a:effectLst/>
                <a:latin typeface="Times New Roman" panose="02020603050405020304" pitchFamily="18" charset="0"/>
                <a:ea typeface="Times New Roman" panose="02020603050405020304" pitchFamily="18" charset="0"/>
              </a:rPr>
              <a:t>dissonance phase</a:t>
            </a:r>
            <a:r>
              <a:rPr lang="en-US" sz="1800" b="1" dirty="0">
                <a:solidFill>
                  <a:srgbClr val="FFFF00"/>
                </a:solidFill>
                <a:effectLst/>
                <a:latin typeface="Times New Roman" panose="02020603050405020304" pitchFamily="18" charset="0"/>
                <a:ea typeface="Times New Roman" panose="02020603050405020304" pitchFamily="18" charset="0"/>
              </a:rPr>
              <a:t> occurs when the White person is forced to deal with the inconsistencies that have been compartmentalized or encounters information/experiences at odds with denial. In most cases, individuals are forced to acknowledge </a:t>
            </a:r>
            <a:r>
              <a:rPr lang="en-US" sz="1800" b="1" i="1" dirty="0">
                <a:solidFill>
                  <a:srgbClr val="FFFF00"/>
                </a:solidFill>
                <a:effectLst/>
                <a:latin typeface="Times New Roman" panose="02020603050405020304" pitchFamily="18" charset="0"/>
                <a:ea typeface="Times New Roman" panose="02020603050405020304" pitchFamily="18" charset="0"/>
              </a:rPr>
              <a:t>Whiteness</a:t>
            </a:r>
            <a:r>
              <a:rPr lang="en-US" sz="1800" b="1" dirty="0">
                <a:solidFill>
                  <a:srgbClr val="FFFF00"/>
                </a:solidFill>
                <a:effectLst/>
                <a:latin typeface="Times New Roman" panose="02020603050405020304" pitchFamily="18" charset="0"/>
                <a:ea typeface="Times New Roman" panose="02020603050405020304" pitchFamily="18" charset="0"/>
              </a:rPr>
              <a:t> at some level, to examine their own cultural values, and to see the conflict between upholding humanistic nonracist values and their contradictory behavior</a:t>
            </a:r>
            <a:endParaRPr lang="en-US" sz="2000" b="1" dirty="0">
              <a:solidFill>
                <a:srgbClr val="FFFF00"/>
              </a:solidFill>
            </a:endParaRPr>
          </a:p>
          <a:p>
            <a:endParaRPr lang="en-US" dirty="0"/>
          </a:p>
        </p:txBody>
      </p:sp>
      <p:pic>
        <p:nvPicPr>
          <p:cNvPr id="5" name="Picture 4" descr="Logo, company name&#10;&#10;Description automatically generated">
            <a:extLst>
              <a:ext uri="{FF2B5EF4-FFF2-40B4-BE49-F238E27FC236}">
                <a16:creationId xmlns:a16="http://schemas.microsoft.com/office/drawing/2014/main" id="{14E02A7B-6E5D-D44E-AA45-9670C6F033FE}"/>
              </a:ext>
            </a:extLst>
          </p:cNvPr>
          <p:cNvPicPr>
            <a:picLocks noChangeAspect="1"/>
          </p:cNvPicPr>
          <p:nvPr/>
        </p:nvPicPr>
        <p:blipFill>
          <a:blip r:embed="rId4"/>
          <a:stretch>
            <a:fillRect/>
          </a:stretch>
        </p:blipFill>
        <p:spPr>
          <a:xfrm>
            <a:off x="10515867" y="5228138"/>
            <a:ext cx="1587500" cy="1587500"/>
          </a:xfrm>
          <a:prstGeom prst="rect">
            <a:avLst/>
          </a:prstGeom>
        </p:spPr>
      </p:pic>
      <p:sp>
        <p:nvSpPr>
          <p:cNvPr id="6" name="TextBox 5">
            <a:extLst>
              <a:ext uri="{FF2B5EF4-FFF2-40B4-BE49-F238E27FC236}">
                <a16:creationId xmlns:a16="http://schemas.microsoft.com/office/drawing/2014/main" id="{3F2FDD5B-37B3-4C44-8016-C5AB335FE304}"/>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BA14-39AB-47B8-B895-A4A0D802A827}"/>
              </a:ext>
            </a:extLst>
          </p:cNvPr>
          <p:cNvSpPr>
            <a:spLocks noGrp="1"/>
          </p:cNvSpPr>
          <p:nvPr>
            <p:ph type="title"/>
          </p:nvPr>
        </p:nvSpPr>
        <p:spPr>
          <a:xfrm>
            <a:off x="1143001" y="-319315"/>
            <a:ext cx="9467557" cy="1659988"/>
          </a:xfrm>
        </p:spPr>
        <p:txBody>
          <a:bodyPr/>
          <a:lstStyle/>
          <a:p>
            <a:r>
              <a:rPr lang="en-US" b="1" dirty="0">
                <a:solidFill>
                  <a:srgbClr val="FFFF00"/>
                </a:solidFill>
              </a:rPr>
              <a:t>White Racial Identity Development (Continued)</a:t>
            </a:r>
          </a:p>
        </p:txBody>
      </p:sp>
      <p:sp>
        <p:nvSpPr>
          <p:cNvPr id="3" name="Text Placeholder 2">
            <a:extLst>
              <a:ext uri="{FF2B5EF4-FFF2-40B4-BE49-F238E27FC236}">
                <a16:creationId xmlns:a16="http://schemas.microsoft.com/office/drawing/2014/main" id="{39084FD4-2101-4EE7-ACB2-BD422BDA5D21}"/>
              </a:ext>
            </a:extLst>
          </p:cNvPr>
          <p:cNvSpPr>
            <a:spLocks noGrp="1"/>
          </p:cNvSpPr>
          <p:nvPr>
            <p:ph type="body" idx="1"/>
          </p:nvPr>
        </p:nvSpPr>
        <p:spPr>
          <a:xfrm>
            <a:off x="0" y="3555609"/>
            <a:ext cx="9467557" cy="2943665"/>
          </a:xfrm>
        </p:spPr>
        <p:txBody>
          <a:bodyPr/>
          <a:lstStyle/>
          <a:p>
            <a:pPr marL="114300" indent="0">
              <a:buNone/>
            </a:pPr>
            <a:r>
              <a:rPr lang="en-US"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Resistance and immersion phase </a:t>
            </a:r>
            <a:r>
              <a:rPr lang="en-US" sz="1800" b="1" i="1" dirty="0">
                <a:solidFill>
                  <a:srgbClr val="FFFF00"/>
                </a:solidFill>
                <a:effectLst/>
                <a:latin typeface="Times New Roman" panose="02020603050405020304" pitchFamily="18" charset="0"/>
                <a:ea typeface="Times New Roman" panose="02020603050405020304" pitchFamily="18" charset="0"/>
              </a:rPr>
              <a:t>:</a:t>
            </a:r>
            <a:r>
              <a:rPr lang="en-US" sz="1800" b="1" dirty="0">
                <a:solidFill>
                  <a:srgbClr val="FFFF00"/>
                </a:solidFill>
                <a:effectLst/>
                <a:latin typeface="Times New Roman" panose="02020603050405020304" pitchFamily="18" charset="0"/>
                <a:ea typeface="Times New Roman" panose="02020603050405020304" pitchFamily="18" charset="0"/>
              </a:rPr>
              <a:t> </a:t>
            </a:r>
          </a:p>
          <a:p>
            <a:pPr marL="114300" indent="0">
              <a:buNone/>
            </a:pPr>
            <a:r>
              <a:rPr lang="en-US" sz="1800" b="1" dirty="0">
                <a:solidFill>
                  <a:srgbClr val="FFFF00"/>
                </a:solidFill>
                <a:effectLst/>
                <a:latin typeface="Times New Roman" panose="02020603050405020304" pitchFamily="18" charset="0"/>
                <a:ea typeface="Times New Roman" panose="02020603050405020304" pitchFamily="18" charset="0"/>
              </a:rPr>
              <a:t>The White person who progresses to this phase will begin to question and challenge his or her own racism. For the first time, the person begins to realize what racism is all about, and his or her eyes are suddenly open. Racism is seen everywhere (e.g., advertising, television, educational materials, interpersonal interactions). This phase of development is marked by a major questioning of one's own racism and that of others in society.</a:t>
            </a:r>
          </a:p>
          <a:p>
            <a:pPr marL="114300" indent="0">
              <a:buNone/>
            </a:pPr>
            <a:endParaRPr lang="en-US" sz="1800" b="1" dirty="0">
              <a:solidFill>
                <a:srgbClr val="FFFF00"/>
              </a:solidFill>
              <a:latin typeface="Times New Roman" panose="02020603050405020304" pitchFamily="18" charset="0"/>
              <a:ea typeface="Times New Roman" panose="02020603050405020304" pitchFamily="18" charset="0"/>
            </a:endParaRPr>
          </a:p>
          <a:p>
            <a:pPr marL="114300" indent="0">
              <a:buNone/>
            </a:pPr>
            <a:r>
              <a:rPr lang="en-US" b="1" dirty="0">
                <a:solidFill>
                  <a:srgbClr val="FFFF00"/>
                </a:solidFill>
                <a:effectLst/>
                <a:latin typeface="+mn-lt"/>
                <a:ea typeface="Times New Roman" panose="02020603050405020304" pitchFamily="18" charset="0"/>
              </a:rPr>
              <a:t>Introspective phase : </a:t>
            </a:r>
          </a:p>
          <a:p>
            <a:pPr marL="114300" indent="0">
              <a:buNone/>
            </a:pPr>
            <a:r>
              <a:rPr lang="en-US" sz="1800" dirty="0">
                <a:solidFill>
                  <a:srgbClr val="FFFF00"/>
                </a:solidFill>
                <a:effectLst/>
                <a:latin typeface="Times New Roman" panose="02020603050405020304" pitchFamily="18" charset="0"/>
                <a:ea typeface="Times New Roman" panose="02020603050405020304" pitchFamily="18" charset="0"/>
              </a:rPr>
              <a:t>This phase is a compromise of having swung from an extreme of unconditional acceptance of White identity to a rejection of Whiteness. It is a state of relative introspection and reformulation of what it means to be White. The person realizes and no longer denies that he or she has participated in oppression and benefited from White privilege or that racism is an integral part of U.S. society.</a:t>
            </a:r>
          </a:p>
          <a:p>
            <a:pPr marL="114300" indent="0">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114300" indent="0">
              <a:buNone/>
            </a:pPr>
            <a:r>
              <a:rPr lang="en-US" sz="1800" dirty="0">
                <a:solidFill>
                  <a:srgbClr val="FFFF00"/>
                </a:solidFill>
                <a:effectLst/>
                <a:latin typeface="Times New Roman" panose="02020603050405020304" pitchFamily="18" charset="0"/>
                <a:ea typeface="Times New Roman" panose="02020603050405020304" pitchFamily="18" charset="0"/>
              </a:rPr>
              <a:t> </a:t>
            </a:r>
            <a:r>
              <a:rPr lang="en-US" b="1" dirty="0">
                <a:solidFill>
                  <a:srgbClr val="FFFF00"/>
                </a:solidFill>
                <a:effectLst/>
                <a:latin typeface="+mn-lt"/>
                <a:ea typeface="Times New Roman" panose="02020603050405020304" pitchFamily="18" charset="0"/>
              </a:rPr>
              <a:t>Integrative awareness phase: </a:t>
            </a:r>
            <a:r>
              <a:rPr lang="en-US" sz="1800" i="1" dirty="0">
                <a:solidFill>
                  <a:srgbClr val="000000"/>
                </a:solidFill>
                <a:effectLst/>
                <a:latin typeface="Times New Roman" panose="02020603050405020304" pitchFamily="18" charset="0"/>
                <a:ea typeface="Times New Roman" panose="02020603050405020304" pitchFamily="18" charset="0"/>
              </a:rPr>
              <a:t>: </a:t>
            </a:r>
          </a:p>
          <a:p>
            <a:pPr marL="114300" indent="0">
              <a:buNone/>
            </a:pPr>
            <a:r>
              <a:rPr lang="en-US" sz="1800" dirty="0">
                <a:solidFill>
                  <a:srgbClr val="FFFF00"/>
                </a:solidFill>
                <a:effectLst/>
                <a:latin typeface="Times New Roman" panose="02020603050405020304" pitchFamily="18" charset="0"/>
                <a:ea typeface="Times New Roman" panose="02020603050405020304" pitchFamily="18" charset="0"/>
              </a:rPr>
              <a:t>Reaching this level of development is most characterized as (a) understanding the self as a racial/cultural being, (b) being aware of sociopolitical influences regarding racism, (c) appreciating racial/cultural diversity, and (d) becoming more committed toward eradicating oppression. </a:t>
            </a:r>
            <a:endParaRPr lang="en-US" sz="1800" b="1" dirty="0">
              <a:solidFill>
                <a:srgbClr val="FFFF00"/>
              </a:solidFill>
              <a:effectLst/>
              <a:latin typeface="Times New Roman" panose="02020603050405020304" pitchFamily="18" charset="0"/>
              <a:ea typeface="Times New Roman" panose="02020603050405020304" pitchFamily="18" charset="0"/>
            </a:endParaRPr>
          </a:p>
          <a:p>
            <a:pPr marL="114300" indent="0">
              <a:buNone/>
            </a:pPr>
            <a:endParaRPr lang="en-US" sz="1800" b="1" dirty="0">
              <a:solidFill>
                <a:srgbClr val="FFFF00"/>
              </a:solidFill>
              <a:latin typeface="Times New Roman" panose="02020603050405020304" pitchFamily="18" charset="0"/>
              <a:ea typeface="Times New Roman" panose="02020603050405020304" pitchFamily="18" charset="0"/>
            </a:endParaRPr>
          </a:p>
          <a:p>
            <a:pPr marL="114300" indent="0">
              <a:buNone/>
            </a:pPr>
            <a:endParaRPr lang="en-US" sz="1800" b="1" dirty="0">
              <a:solidFill>
                <a:srgbClr val="FFFF00"/>
              </a:solidFill>
              <a:effectLst/>
              <a:latin typeface="Times New Roman" panose="02020603050405020304" pitchFamily="18" charset="0"/>
              <a:ea typeface="Times New Roman" panose="02020603050405020304" pitchFamily="18" charset="0"/>
            </a:endParaRPr>
          </a:p>
          <a:p>
            <a:pPr marL="114300" indent="0">
              <a:buNone/>
            </a:pPr>
            <a:endParaRPr lang="en-US" sz="1800" b="1" dirty="0">
              <a:solidFill>
                <a:srgbClr val="FFFF00"/>
              </a:solidFill>
              <a:latin typeface="Times New Roman" panose="02020603050405020304" pitchFamily="18" charset="0"/>
              <a:ea typeface="Times New Roman" panose="02020603050405020304" pitchFamily="18" charset="0"/>
            </a:endParaRPr>
          </a:p>
          <a:p>
            <a:pPr marL="114300" indent="0">
              <a:buNone/>
            </a:pPr>
            <a:endParaRPr lang="en-US" sz="1800" b="1" dirty="0">
              <a:solidFill>
                <a:srgbClr val="FFFF00"/>
              </a:solidFill>
              <a:effectLst/>
              <a:latin typeface="Times New Roman" panose="02020603050405020304" pitchFamily="18" charset="0"/>
              <a:ea typeface="Times New Roman" panose="02020603050405020304" pitchFamily="18" charset="0"/>
            </a:endParaRPr>
          </a:p>
          <a:p>
            <a:pPr marL="114300" indent="0">
              <a:buNone/>
            </a:pPr>
            <a:endParaRPr lang="en-US" sz="1800" b="1" dirty="0">
              <a:solidFill>
                <a:srgbClr val="FFFF00"/>
              </a:solidFill>
              <a:latin typeface="Times New Roman" panose="02020603050405020304" pitchFamily="18" charset="0"/>
            </a:endParaRPr>
          </a:p>
          <a:p>
            <a:pPr marL="114300" indent="0">
              <a:buNone/>
            </a:pPr>
            <a:endParaRPr lang="en-US" sz="1800" b="1" dirty="0">
              <a:solidFill>
                <a:srgbClr val="FFFF00"/>
              </a:solidFill>
              <a:latin typeface="Times New Roman" panose="02020603050405020304" pitchFamily="18" charset="0"/>
            </a:endParaRPr>
          </a:p>
          <a:p>
            <a:pPr marL="114300" indent="0">
              <a:buNone/>
            </a:pPr>
            <a:endParaRPr lang="en-US" b="1" dirty="0">
              <a:solidFill>
                <a:srgbClr val="FFFF00"/>
              </a:solidFill>
            </a:endParaRPr>
          </a:p>
        </p:txBody>
      </p:sp>
      <p:pic>
        <p:nvPicPr>
          <p:cNvPr id="4" name="Picture 3" descr="Logo, company name&#10;&#10;Description automatically generated">
            <a:extLst>
              <a:ext uri="{FF2B5EF4-FFF2-40B4-BE49-F238E27FC236}">
                <a16:creationId xmlns:a16="http://schemas.microsoft.com/office/drawing/2014/main" id="{031A10E2-9D91-D346-9F13-7264254C4939}"/>
              </a:ext>
            </a:extLst>
          </p:cNvPr>
          <p:cNvPicPr>
            <a:picLocks noChangeAspect="1"/>
          </p:cNvPicPr>
          <p:nvPr/>
        </p:nvPicPr>
        <p:blipFill>
          <a:blip r:embed="rId2"/>
          <a:stretch>
            <a:fillRect/>
          </a:stretch>
        </p:blipFill>
        <p:spPr>
          <a:xfrm>
            <a:off x="10515867" y="5228138"/>
            <a:ext cx="1587500" cy="1587500"/>
          </a:xfrm>
          <a:prstGeom prst="rect">
            <a:avLst/>
          </a:prstGeom>
        </p:spPr>
      </p:pic>
      <p:sp>
        <p:nvSpPr>
          <p:cNvPr id="5" name="TextBox 4">
            <a:extLst>
              <a:ext uri="{FF2B5EF4-FFF2-40B4-BE49-F238E27FC236}">
                <a16:creationId xmlns:a16="http://schemas.microsoft.com/office/drawing/2014/main" id="{565B0983-9A15-744C-A132-D268659DE0EE}"/>
              </a:ext>
            </a:extLst>
          </p:cNvPr>
          <p:cNvSpPr txBox="1"/>
          <p:nvPr/>
        </p:nvSpPr>
        <p:spPr>
          <a:xfrm>
            <a:off x="9996074" y="6317580"/>
            <a:ext cx="2627085" cy="307777"/>
          </a:xfrm>
          <a:prstGeom prst="rect">
            <a:avLst/>
          </a:prstGeom>
          <a:noFill/>
        </p:spPr>
        <p:txBody>
          <a:bodyPr wrap="square" rtlCol="0">
            <a:spAutoFit/>
          </a:bodyPr>
          <a:lstStyle/>
          <a:p>
            <a:pPr algn="ctr"/>
            <a:r>
              <a:rPr lang="en-US" dirty="0" err="1">
                <a:solidFill>
                  <a:schemeClr val="bg1"/>
                </a:solidFill>
              </a:rPr>
              <a:t>www.OARonline.org</a:t>
            </a:r>
            <a:endParaRPr lang="en-US" dirty="0">
              <a:solidFill>
                <a:schemeClr val="bg1"/>
              </a:solidFill>
            </a:endParaRPr>
          </a:p>
        </p:txBody>
      </p:sp>
    </p:spTree>
    <p:extLst>
      <p:ext uri="{BB962C8B-B14F-4D97-AF65-F5344CB8AC3E}">
        <p14:creationId xmlns:p14="http://schemas.microsoft.com/office/powerpoint/2010/main" val="245085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Mesh">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11307</TotalTime>
  <Words>1883</Words>
  <Application>Microsoft Macintosh PowerPoint</Application>
  <PresentationFormat>Widescreen</PresentationFormat>
  <Paragraphs>120</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Century Gothic</vt:lpstr>
      <vt:lpstr>Times New Roman</vt:lpstr>
      <vt:lpstr>Mesh</vt:lpstr>
      <vt:lpstr>    </vt:lpstr>
      <vt:lpstr>    </vt:lpstr>
      <vt:lpstr>MOMENT OF SILENCE</vt:lpstr>
      <vt:lpstr>WHAT IS RACIAL JUSTICE? </vt:lpstr>
      <vt:lpstr>PowerPoint Presentation</vt:lpstr>
      <vt:lpstr>WHAT ABOUT YOUR RACIAL JUSTICE JOURNEY?     </vt:lpstr>
      <vt:lpstr>WHAT ARE SOME THINGS YOU CAN DO ON YOUR PERSONAL  JOURNEY?     </vt:lpstr>
      <vt:lpstr>  White Racial Identity Development</vt:lpstr>
      <vt:lpstr>White Racial Identity Development (Continued)</vt:lpstr>
      <vt:lpstr>PowerPoint Presentation</vt:lpstr>
      <vt:lpstr> Black Indigenous People of Color Our Journey towards Psychological Liberation</vt:lpstr>
      <vt:lpstr>Our Journey towards Psychological Liberation (Continued)</vt:lpstr>
      <vt:lpstr>PowerPoint Presentation</vt:lpstr>
      <vt:lpstr>           APPROPRIATED RACIAL OPPRESSION</vt:lpstr>
      <vt:lpstr>BREAKOUT GROUP QUESTIONS  * NO ANSWER IS WRONG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17189</dc:creator>
  <cp:lastModifiedBy>Stephannie Ku</cp:lastModifiedBy>
  <cp:revision>3</cp:revision>
  <dcterms:modified xsi:type="dcterms:W3CDTF">2020-11-03T18:15:21Z</dcterms:modified>
</cp:coreProperties>
</file>